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/>
  <p:notesSz cx="6858000" cy="9144000"/>
  <p:embeddedFontLst>
    <p:embeddedFont>
      <p:font typeface="Agrandir Wide Thin Bold" panose="020B0604020202020204" charset="0"/>
      <p:regular r:id="rId54"/>
    </p:embeddedFont>
    <p:embeddedFont>
      <p:font typeface="Aileron" panose="020B0604020202020204" charset="0"/>
      <p:regular r:id="rId55"/>
    </p:embeddedFont>
    <p:embeddedFont>
      <p:font typeface="Aileron Bold" panose="020B0604020202020204" charset="0"/>
      <p:regular r:id="rId56"/>
    </p:embeddedFont>
    <p:embeddedFont>
      <p:font typeface="Bevan" panose="020B0604020202020204" charset="0"/>
      <p:regular r:id="rId57"/>
    </p:embeddedFont>
    <p:embeddedFont>
      <p:font typeface="DM Sans" pitchFamily="2" charset="0"/>
      <p:regular r:id="rId58"/>
    </p:embeddedFont>
    <p:embeddedFont>
      <p:font typeface="DM Sans Bold" panose="020B0604020202020204" charset="0"/>
      <p:regular r:id="rId59"/>
    </p:embeddedFont>
    <p:embeddedFont>
      <p:font typeface="HK Modular" panose="020B0604020202020204" charset="0"/>
      <p:regular r:id="rId60"/>
    </p:embeddedFont>
    <p:embeddedFont>
      <p:font typeface="Lato" panose="020F0502020204030203" pitchFamily="34" charset="0"/>
      <p:regular r:id="rId61"/>
    </p:embeddedFont>
    <p:embeddedFont>
      <p:font typeface="Lato Bold" panose="020F0502020204030203" charset="0"/>
      <p:regular r:id="rId62"/>
    </p:embeddedFont>
    <p:embeddedFont>
      <p:font typeface="Open Sauce" panose="020B0604020202020204" charset="0"/>
      <p:regular r:id="rId63"/>
    </p:embeddedFont>
    <p:embeddedFont>
      <p:font typeface="Paytone One" panose="020B0604020202020204" charset="0"/>
      <p:regular r:id="rId64"/>
    </p:embeddedFont>
    <p:embeddedFont>
      <p:font typeface="Teko Medium" panose="020B0604020202020204" charset="0"/>
      <p:regular r:id="rId65"/>
    </p:embeddedFont>
    <p:embeddedFont>
      <p:font typeface="Telegraf" panose="020B0604020202020204" charset="0"/>
      <p:regular r:id="rId66"/>
    </p:embeddedFont>
    <p:embeddedFont>
      <p:font typeface="Telegraf Medium" panose="020B060402020202020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5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gif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52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52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8.png"/><Relationship Id="rId7" Type="http://schemas.openxmlformats.org/officeDocument/2006/relationships/image" Target="../media/image6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52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67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75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gif"/><Relationship Id="rId4" Type="http://schemas.openxmlformats.org/officeDocument/2006/relationships/image" Target="../media/image7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79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hyperlink" Target="https://canv.am/campaign-wiki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85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85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86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89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9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93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02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3.png"/><Relationship Id="rId7" Type="http://schemas.openxmlformats.org/officeDocument/2006/relationships/image" Target="../media/image105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104.svg"/><Relationship Id="rId9" Type="http://schemas.openxmlformats.org/officeDocument/2006/relationships/image" Target="../media/image8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9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gif"/><Relationship Id="rId4" Type="http://schemas.openxmlformats.org/officeDocument/2006/relationships/image" Target="../media/image10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gif"/><Relationship Id="rId4" Type="http://schemas.openxmlformats.org/officeDocument/2006/relationships/image" Target="../media/image10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39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43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5.svg"/><Relationship Id="rId7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6.jpeg"/><Relationship Id="rId9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48.jpe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8083" y="-1350638"/>
            <a:ext cx="20226419" cy="10835551"/>
            <a:chOff x="0" y="0"/>
            <a:chExt cx="26968558" cy="144474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2381" b="2381"/>
            <a:stretch>
              <a:fillRect/>
            </a:stretch>
          </p:blipFill>
          <p:spPr>
            <a:xfrm>
              <a:off x="0" y="0"/>
              <a:ext cx="26968558" cy="14447401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7199" t="70312" r="16418" b="18170"/>
          <a:stretch>
            <a:fillRect/>
          </a:stretch>
        </p:blipFill>
        <p:spPr>
          <a:xfrm>
            <a:off x="5210316" y="7356598"/>
            <a:ext cx="7867369" cy="2075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643661" y="855338"/>
            <a:ext cx="2434024" cy="24257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365337" y="7971296"/>
            <a:ext cx="15557326" cy="2198165"/>
            <a:chOff x="0" y="0"/>
            <a:chExt cx="20743102" cy="2930887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2074310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Bevan"/>
                  <a:ea typeface="Bevan"/>
                  <a:cs typeface="Bevan"/>
                  <a:sym typeface="Bevan"/>
                </a:rPr>
                <a:t>BIENVENIDOS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99579"/>
              <a:ext cx="2074310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66770" y="2068211"/>
            <a:ext cx="2814383" cy="28048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4238" y="2305078"/>
            <a:ext cx="4194872" cy="4180604"/>
          </a:xfrm>
          <a:prstGeom prst="rect">
            <a:avLst/>
          </a:prstGeom>
        </p:spPr>
      </p:pic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33.986"/>
                  <p14:fade in="2500" out="2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pTgt spid="11"/>
                </p:tgtEl>
              </p:cBhvr>
            </p:cmd>
            <p:audio>
              <p:cMediaNode vol="100000" showWhenStopped="0">
                <p:cTn id="3"/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35478" y="4861598"/>
            <a:ext cx="83392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04 solución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267020" y="7011693"/>
            <a:ext cx="2177595" cy="24330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29073" y="1374237"/>
            <a:ext cx="11238042" cy="7415993"/>
            <a:chOff x="0" y="0"/>
            <a:chExt cx="2959813" cy="1953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59814" cy="1953183"/>
            </a:xfrm>
            <a:custGeom>
              <a:avLst/>
              <a:gdLst/>
              <a:ahLst/>
              <a:cxnLst/>
              <a:rect l="l" t="t" r="r" b="b"/>
              <a:pathLst>
                <a:path w="2959814" h="1953183">
                  <a:moveTo>
                    <a:pt x="35134" y="0"/>
                  </a:moveTo>
                  <a:lnTo>
                    <a:pt x="2924679" y="0"/>
                  </a:lnTo>
                  <a:cubicBezTo>
                    <a:pt x="2944083" y="0"/>
                    <a:pt x="2959814" y="15730"/>
                    <a:pt x="2959814" y="35134"/>
                  </a:cubicBezTo>
                  <a:lnTo>
                    <a:pt x="2959814" y="1918049"/>
                  </a:lnTo>
                  <a:cubicBezTo>
                    <a:pt x="2959814" y="1927368"/>
                    <a:pt x="2956112" y="1936304"/>
                    <a:pt x="2949523" y="1942893"/>
                  </a:cubicBezTo>
                  <a:cubicBezTo>
                    <a:pt x="2942934" y="1949482"/>
                    <a:pt x="2933998" y="1953183"/>
                    <a:pt x="2924679" y="1953183"/>
                  </a:cubicBezTo>
                  <a:lnTo>
                    <a:pt x="35134" y="1953183"/>
                  </a:lnTo>
                  <a:cubicBezTo>
                    <a:pt x="25816" y="1953183"/>
                    <a:pt x="16879" y="1949482"/>
                    <a:pt x="10291" y="1942893"/>
                  </a:cubicBezTo>
                  <a:cubicBezTo>
                    <a:pt x="3702" y="1936304"/>
                    <a:pt x="0" y="1927368"/>
                    <a:pt x="0" y="1918049"/>
                  </a:cubicBezTo>
                  <a:lnTo>
                    <a:pt x="0" y="35134"/>
                  </a:lnTo>
                  <a:cubicBezTo>
                    <a:pt x="0" y="25816"/>
                    <a:pt x="3702" y="16879"/>
                    <a:pt x="10291" y="10291"/>
                  </a:cubicBezTo>
                  <a:cubicBezTo>
                    <a:pt x="16879" y="3702"/>
                    <a:pt x="25816" y="0"/>
                    <a:pt x="35134" y="0"/>
                  </a:cubicBezTo>
                  <a:close/>
                </a:path>
              </a:pathLst>
            </a:custGeom>
            <a:solidFill>
              <a:srgbClr val="690F8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59813" cy="1981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00419" y="1625534"/>
            <a:ext cx="10487161" cy="7035932"/>
          </a:xfrm>
          <a:custGeom>
            <a:avLst/>
            <a:gdLst/>
            <a:ahLst/>
            <a:cxnLst/>
            <a:rect l="l" t="t" r="r" b="b"/>
            <a:pathLst>
              <a:path w="10487161" h="7035932">
                <a:moveTo>
                  <a:pt x="0" y="0"/>
                </a:moveTo>
                <a:lnTo>
                  <a:pt x="10487162" y="0"/>
                </a:lnTo>
                <a:lnTo>
                  <a:pt x="10487162" y="7035932"/>
                </a:lnTo>
                <a:lnTo>
                  <a:pt x="0" y="703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02842" y="2565637"/>
            <a:ext cx="4682315" cy="4682315"/>
          </a:xfrm>
          <a:custGeom>
            <a:avLst/>
            <a:gdLst/>
            <a:ahLst/>
            <a:cxnLst/>
            <a:rect l="l" t="t" r="r" b="b"/>
            <a:pathLst>
              <a:path w="4682315" h="4682315">
                <a:moveTo>
                  <a:pt x="0" y="0"/>
                </a:moveTo>
                <a:lnTo>
                  <a:pt x="4682316" y="0"/>
                </a:lnTo>
                <a:lnTo>
                  <a:pt x="4682316" y="4682315"/>
                </a:lnTo>
                <a:lnTo>
                  <a:pt x="0" y="468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824" b="-409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4945" y="1333363"/>
            <a:ext cx="1752028" cy="2742902"/>
          </a:xfrm>
          <a:custGeom>
            <a:avLst/>
            <a:gdLst/>
            <a:ahLst/>
            <a:cxnLst/>
            <a:rect l="l" t="t" r="r" b="b"/>
            <a:pathLst>
              <a:path w="1752028" h="2742902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41988" y="3328707"/>
            <a:ext cx="9891311" cy="971147"/>
          </a:xfrm>
          <a:custGeom>
            <a:avLst/>
            <a:gdLst/>
            <a:ahLst/>
            <a:cxnLst/>
            <a:rect l="l" t="t" r="r" b="b"/>
            <a:pathLst>
              <a:path w="9891311" h="971147">
                <a:moveTo>
                  <a:pt x="0" y="0"/>
                </a:moveTo>
                <a:lnTo>
                  <a:pt x="9891310" y="0"/>
                </a:lnTo>
                <a:lnTo>
                  <a:pt x="9891310" y="971147"/>
                </a:lnTo>
                <a:lnTo>
                  <a:pt x="0" y="97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41988" y="4402275"/>
            <a:ext cx="13276106" cy="1526752"/>
            <a:chOff x="0" y="0"/>
            <a:chExt cx="17701475" cy="2035669"/>
          </a:xfrm>
        </p:grpSpPr>
        <p:sp>
          <p:nvSpPr>
            <p:cNvPr id="6" name="TextBox 6"/>
            <p:cNvSpPr txBox="1"/>
            <p:nvPr/>
          </p:nvSpPr>
          <p:spPr>
            <a:xfrm>
              <a:off x="0" y="957227"/>
              <a:ext cx="17701475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La plataforma utilizará n8n para orquestar la comunicación, enviando notificaciones vía WhatsApp Cloud API y SMTP, y con OpenAI para la clasificación automática de incidentes.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701475" cy="614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>
                  <a:solidFill>
                    <a:srgbClr val="01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Automatización Inteligente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41988" y="7109724"/>
            <a:ext cx="13276106" cy="1526752"/>
            <a:chOff x="0" y="0"/>
            <a:chExt cx="17701475" cy="2035669"/>
          </a:xfrm>
        </p:grpSpPr>
        <p:sp>
          <p:nvSpPr>
            <p:cNvPr id="9" name="TextBox 9"/>
            <p:cNvSpPr txBox="1"/>
            <p:nvPr/>
          </p:nvSpPr>
          <p:spPr>
            <a:xfrm>
              <a:off x="0" y="957227"/>
              <a:ext cx="17701475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Se implementará un dashboard web para visualizar en tiempo real todos los incidentes, brindando control total y datos auditables para la toma de decisiones.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701475" cy="614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>
                  <a:solidFill>
                    <a:srgbClr val="01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Visualización y Control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52701" y="386686"/>
            <a:ext cx="7847120" cy="1141399"/>
          </a:xfrm>
          <a:custGeom>
            <a:avLst/>
            <a:gdLst/>
            <a:ahLst/>
            <a:cxnLst/>
            <a:rect l="l" t="t" r="r" b="b"/>
            <a:pathLst>
              <a:path w="7847120" h="1141399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141988" y="6033802"/>
            <a:ext cx="9891311" cy="971147"/>
          </a:xfrm>
          <a:custGeom>
            <a:avLst/>
            <a:gdLst/>
            <a:ahLst/>
            <a:cxnLst/>
            <a:rect l="l" t="t" r="r" b="b"/>
            <a:pathLst>
              <a:path w="9891311" h="971147">
                <a:moveTo>
                  <a:pt x="0" y="0"/>
                </a:moveTo>
                <a:lnTo>
                  <a:pt x="9891310" y="0"/>
                </a:lnTo>
                <a:lnTo>
                  <a:pt x="9891310" y="971147"/>
                </a:lnTo>
                <a:lnTo>
                  <a:pt x="0" y="97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141988" y="1699535"/>
            <a:ext cx="13276106" cy="1526752"/>
            <a:chOff x="0" y="0"/>
            <a:chExt cx="17701475" cy="203566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7227"/>
              <a:ext cx="17701475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Desarrollaremos una aplicación móvil para captura de datos en terreno, con un backend usando como base de datos en MongoDB para gestionar la información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701475" cy="614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>
                  <a:solidFill>
                    <a:srgbClr val="01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Plataforma Integral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864945" y="4197433"/>
            <a:ext cx="1752028" cy="2742902"/>
          </a:xfrm>
          <a:custGeom>
            <a:avLst/>
            <a:gdLst/>
            <a:ahLst/>
            <a:cxnLst/>
            <a:rect l="l" t="t" r="r" b="b"/>
            <a:pathLst>
              <a:path w="1752028" h="2742902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64945" y="7041857"/>
            <a:ext cx="1752028" cy="2742902"/>
          </a:xfrm>
          <a:custGeom>
            <a:avLst/>
            <a:gdLst/>
            <a:ahLst/>
            <a:cxnLst/>
            <a:rect l="l" t="t" r="r" b="b"/>
            <a:pathLst>
              <a:path w="1752028" h="2742902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141988" y="8741250"/>
            <a:ext cx="9891311" cy="971147"/>
          </a:xfrm>
          <a:custGeom>
            <a:avLst/>
            <a:gdLst/>
            <a:ahLst/>
            <a:cxnLst/>
            <a:rect l="l" t="t" r="r" b="b"/>
            <a:pathLst>
              <a:path w="9891311" h="971147">
                <a:moveTo>
                  <a:pt x="0" y="0"/>
                </a:moveTo>
                <a:lnTo>
                  <a:pt x="9891310" y="0"/>
                </a:lnTo>
                <a:lnTo>
                  <a:pt x="9891310" y="971147"/>
                </a:lnTo>
                <a:lnTo>
                  <a:pt x="0" y="97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0775596" y="386686"/>
            <a:ext cx="7847120" cy="1141399"/>
          </a:xfrm>
          <a:custGeom>
            <a:avLst/>
            <a:gdLst/>
            <a:ahLst/>
            <a:cxnLst/>
            <a:rect l="l" t="t" r="r" b="b"/>
            <a:pathLst>
              <a:path w="7847120" h="1141399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>
            <a:off x="13335740" y="5218137"/>
            <a:ext cx="7847120" cy="1141399"/>
          </a:xfrm>
          <a:custGeom>
            <a:avLst/>
            <a:gdLst/>
            <a:ahLst/>
            <a:cxnLst/>
            <a:rect l="l" t="t" r="r" b="b"/>
            <a:pathLst>
              <a:path w="7847120" h="1141399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35478" y="4861598"/>
            <a:ext cx="83392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05 Arquitectura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171716" y="7414487"/>
            <a:ext cx="1932440" cy="21591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35602" y="5777390"/>
            <a:ext cx="4153193" cy="4375970"/>
          </a:xfrm>
          <a:custGeom>
            <a:avLst/>
            <a:gdLst/>
            <a:ahLst/>
            <a:cxnLst/>
            <a:rect l="l" t="t" r="r" b="b"/>
            <a:pathLst>
              <a:path w="4153193" h="4375970">
                <a:moveTo>
                  <a:pt x="0" y="0"/>
                </a:moveTo>
                <a:lnTo>
                  <a:pt x="4153193" y="0"/>
                </a:lnTo>
                <a:lnTo>
                  <a:pt x="4153193" y="4375970"/>
                </a:lnTo>
                <a:lnTo>
                  <a:pt x="0" y="4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3765" y="-227369"/>
            <a:ext cx="5411070" cy="5701319"/>
          </a:xfrm>
          <a:custGeom>
            <a:avLst/>
            <a:gdLst/>
            <a:ahLst/>
            <a:cxnLst/>
            <a:rect l="l" t="t" r="r" b="b"/>
            <a:pathLst>
              <a:path w="5411070" h="5701319">
                <a:moveTo>
                  <a:pt x="0" y="0"/>
                </a:moveTo>
                <a:lnTo>
                  <a:pt x="5411070" y="0"/>
                </a:lnTo>
                <a:lnTo>
                  <a:pt x="5411070" y="5701318"/>
                </a:lnTo>
                <a:lnTo>
                  <a:pt x="0" y="570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95157">
            <a:off x="1162689" y="669960"/>
            <a:ext cx="1496713" cy="1504922"/>
          </a:xfrm>
          <a:custGeom>
            <a:avLst/>
            <a:gdLst/>
            <a:ahLst/>
            <a:cxnLst/>
            <a:rect l="l" t="t" r="r" b="b"/>
            <a:pathLst>
              <a:path w="1496713" h="1504922">
                <a:moveTo>
                  <a:pt x="0" y="0"/>
                </a:moveTo>
                <a:lnTo>
                  <a:pt x="1496713" y="0"/>
                </a:lnTo>
                <a:lnTo>
                  <a:pt x="1496713" y="1504922"/>
                </a:lnTo>
                <a:lnTo>
                  <a:pt x="0" y="150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39956">
            <a:off x="15749091" y="8799176"/>
            <a:ext cx="1745766" cy="1755341"/>
          </a:xfrm>
          <a:custGeom>
            <a:avLst/>
            <a:gdLst/>
            <a:ahLst/>
            <a:cxnLst/>
            <a:rect l="l" t="t" r="r" b="b"/>
            <a:pathLst>
              <a:path w="1745766" h="1755341">
                <a:moveTo>
                  <a:pt x="0" y="0"/>
                </a:moveTo>
                <a:lnTo>
                  <a:pt x="1745766" y="0"/>
                </a:lnTo>
                <a:lnTo>
                  <a:pt x="1745766" y="1755341"/>
                </a:lnTo>
                <a:lnTo>
                  <a:pt x="0" y="175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297" y="672223"/>
            <a:ext cx="11923407" cy="8942555"/>
          </a:xfrm>
          <a:custGeom>
            <a:avLst/>
            <a:gdLst/>
            <a:ahLst/>
            <a:cxnLst/>
            <a:rect l="l" t="t" r="r" b="b"/>
            <a:pathLst>
              <a:path w="11923407" h="8942555">
                <a:moveTo>
                  <a:pt x="0" y="0"/>
                </a:moveTo>
                <a:lnTo>
                  <a:pt x="11923406" y="0"/>
                </a:lnTo>
                <a:lnTo>
                  <a:pt x="11923406" y="8942554"/>
                </a:lnTo>
                <a:lnTo>
                  <a:pt x="0" y="8942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5267628" y="2709344"/>
            <a:ext cx="2756681" cy="4868312"/>
          </a:xfrm>
          <a:custGeom>
            <a:avLst/>
            <a:gdLst/>
            <a:ahLst/>
            <a:cxnLst/>
            <a:rect l="l" t="t" r="r" b="b"/>
            <a:pathLst>
              <a:path w="2756681" h="4868312">
                <a:moveTo>
                  <a:pt x="0" y="0"/>
                </a:moveTo>
                <a:lnTo>
                  <a:pt x="2756682" y="0"/>
                </a:lnTo>
                <a:lnTo>
                  <a:pt x="2756682" y="4868312"/>
                </a:lnTo>
                <a:lnTo>
                  <a:pt x="0" y="4868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260909" y="2709344"/>
            <a:ext cx="2756681" cy="4868312"/>
          </a:xfrm>
          <a:custGeom>
            <a:avLst/>
            <a:gdLst/>
            <a:ahLst/>
            <a:cxnLst/>
            <a:rect l="l" t="t" r="r" b="b"/>
            <a:pathLst>
              <a:path w="2756681" h="4868312">
                <a:moveTo>
                  <a:pt x="0" y="0"/>
                </a:moveTo>
                <a:lnTo>
                  <a:pt x="2756682" y="0"/>
                </a:lnTo>
                <a:lnTo>
                  <a:pt x="2756682" y="4868312"/>
                </a:lnTo>
                <a:lnTo>
                  <a:pt x="0" y="4868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35478" y="4861598"/>
            <a:ext cx="83392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06 Metodología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404732" y="7499772"/>
            <a:ext cx="1768401" cy="19758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77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79032" y="474976"/>
            <a:ext cx="6929936" cy="2224874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332878" y="2954549"/>
            <a:ext cx="7622244" cy="6373897"/>
          </a:xfrm>
          <a:custGeom>
            <a:avLst/>
            <a:gdLst/>
            <a:ahLst/>
            <a:cxnLst/>
            <a:rect l="l" t="t" r="r" b="b"/>
            <a:pathLst>
              <a:path w="7622244" h="6373897">
                <a:moveTo>
                  <a:pt x="0" y="0"/>
                </a:moveTo>
                <a:lnTo>
                  <a:pt x="7622244" y="0"/>
                </a:lnTo>
                <a:lnTo>
                  <a:pt x="7622244" y="6373897"/>
                </a:lnTo>
                <a:lnTo>
                  <a:pt x="0" y="63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2" t="-19812" r="-2232" b="-553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40868" y="1261407"/>
            <a:ext cx="3464968" cy="9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9"/>
              </a:lnSpc>
            </a:pPr>
            <a:r>
              <a:rPr lang="en-US" sz="590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scrum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1206787" y="4456727"/>
            <a:ext cx="3015740" cy="33695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14065479" y="4140799"/>
            <a:ext cx="3015740" cy="33695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0089" r="-4008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37717" y="4198529"/>
            <a:ext cx="9652522" cy="253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7200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07 Roles y </a:t>
            </a:r>
            <a:r>
              <a:rPr lang="en-US" sz="7200" b="1" dirty="0" err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Responsabilidades</a:t>
            </a:r>
            <a:endParaRPr lang="en-US" sz="7200" b="1" dirty="0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240510" y="7475990"/>
            <a:ext cx="1805515" cy="20173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9159" y="3261069"/>
            <a:ext cx="3694271" cy="3764862"/>
          </a:xfrm>
          <a:custGeom>
            <a:avLst/>
            <a:gdLst/>
            <a:ahLst/>
            <a:cxnLst/>
            <a:rect l="l" t="t" r="r" b="b"/>
            <a:pathLst>
              <a:path w="3694271" h="3764862">
                <a:moveTo>
                  <a:pt x="0" y="0"/>
                </a:moveTo>
                <a:lnTo>
                  <a:pt x="3694270" y="0"/>
                </a:lnTo>
                <a:lnTo>
                  <a:pt x="3694270" y="3764862"/>
                </a:lnTo>
                <a:lnTo>
                  <a:pt x="0" y="37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82757" y="3695475"/>
            <a:ext cx="2896061" cy="289604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284" b="-3380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>
            <a:off x="8089696" y="-434036"/>
            <a:ext cx="10593941" cy="10593941"/>
          </a:xfrm>
          <a:custGeom>
            <a:avLst/>
            <a:gdLst/>
            <a:ahLst/>
            <a:cxnLst/>
            <a:rect l="l" t="t" r="r" b="b"/>
            <a:pathLst>
              <a:path w="10593941" h="10593941">
                <a:moveTo>
                  <a:pt x="10593940" y="0"/>
                </a:moveTo>
                <a:lnTo>
                  <a:pt x="0" y="0"/>
                </a:lnTo>
                <a:lnTo>
                  <a:pt x="0" y="10593941"/>
                </a:lnTo>
                <a:lnTo>
                  <a:pt x="10593940" y="10593941"/>
                </a:lnTo>
                <a:lnTo>
                  <a:pt x="105939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74343" y="3261069"/>
            <a:ext cx="3694271" cy="3764862"/>
          </a:xfrm>
          <a:custGeom>
            <a:avLst/>
            <a:gdLst/>
            <a:ahLst/>
            <a:cxnLst/>
            <a:rect l="l" t="t" r="r" b="b"/>
            <a:pathLst>
              <a:path w="3694271" h="3764862">
                <a:moveTo>
                  <a:pt x="0" y="0"/>
                </a:moveTo>
                <a:lnTo>
                  <a:pt x="3694270" y="0"/>
                </a:lnTo>
                <a:lnTo>
                  <a:pt x="3694270" y="3764862"/>
                </a:lnTo>
                <a:lnTo>
                  <a:pt x="0" y="37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695969" y="3695475"/>
            <a:ext cx="2896061" cy="289604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2484033" y="3261069"/>
            <a:ext cx="3694271" cy="3764862"/>
          </a:xfrm>
          <a:custGeom>
            <a:avLst/>
            <a:gdLst/>
            <a:ahLst/>
            <a:cxnLst/>
            <a:rect l="l" t="t" r="r" b="b"/>
            <a:pathLst>
              <a:path w="3694271" h="3764862">
                <a:moveTo>
                  <a:pt x="0" y="0"/>
                </a:moveTo>
                <a:lnTo>
                  <a:pt x="3694271" y="0"/>
                </a:lnTo>
                <a:lnTo>
                  <a:pt x="3694271" y="3764862"/>
                </a:lnTo>
                <a:lnTo>
                  <a:pt x="0" y="37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883138" y="3695475"/>
            <a:ext cx="2896061" cy="2896049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5769" b="-4432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8089696" cy="1502723"/>
            <a:chOff x="0" y="0"/>
            <a:chExt cx="2130619" cy="3957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30619" cy="395779"/>
            </a:xfrm>
            <a:custGeom>
              <a:avLst/>
              <a:gdLst/>
              <a:ahLst/>
              <a:cxnLst/>
              <a:rect l="l" t="t" r="r" b="b"/>
              <a:pathLst>
                <a:path w="2130619" h="395779">
                  <a:moveTo>
                    <a:pt x="0" y="0"/>
                  </a:moveTo>
                  <a:lnTo>
                    <a:pt x="2130619" y="0"/>
                  </a:lnTo>
                  <a:lnTo>
                    <a:pt x="2130619" y="395779"/>
                  </a:lnTo>
                  <a:lnTo>
                    <a:pt x="0" y="395779"/>
                  </a:lnTo>
                  <a:close/>
                </a:path>
              </a:pathLst>
            </a:custGeom>
            <a:solidFill>
              <a:srgbClr val="9681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130619" cy="424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86224" y="494703"/>
            <a:ext cx="14312189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0"/>
              </a:lnSpc>
            </a:pPr>
            <a:r>
              <a:rPr lang="en-US" sz="67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Roles y responsabilidaes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39355" y="7016406"/>
            <a:ext cx="355387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b="1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Jose ignacio almontes fuenzalida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74343" y="7067550"/>
            <a:ext cx="373931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b="1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Carlos Eduardo navarro joansen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12361" y="8377238"/>
            <a:ext cx="346327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Product Owner (PO)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Scrum Master (SM)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DevOps Engineer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91803" y="7067550"/>
            <a:ext cx="387873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2188" b="1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Giovanni bastián vargas contreras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24366" y="8377238"/>
            <a:ext cx="5013605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Frontend Web Developer (FE Web)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Quality Assurance (QA)</a:t>
            </a:r>
          </a:p>
          <a:p>
            <a:pPr algn="ctr">
              <a:lnSpc>
                <a:spcPts val="2625"/>
              </a:lnSpc>
            </a:pPr>
            <a:endParaRPr lang="en-US" sz="2188" spc="109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54208" y="8543925"/>
            <a:ext cx="572417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Tech Lead (TL)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Backend Developer (BE)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Frontend Mobile Developer (FE Móvil)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r="-1666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75395" y="4586888"/>
            <a:ext cx="797746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08 Factibilidad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303678" y="7484124"/>
            <a:ext cx="1807790" cy="20198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545" b="-212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415782"/>
            <a:ext cx="18410978" cy="6661427"/>
          </a:xfrm>
          <a:custGeom>
            <a:avLst/>
            <a:gdLst/>
            <a:ahLst/>
            <a:cxnLst/>
            <a:rect l="l" t="t" r="r" b="b"/>
            <a:pathLst>
              <a:path w="18410978" h="6661427">
                <a:moveTo>
                  <a:pt x="0" y="0"/>
                </a:moveTo>
                <a:lnTo>
                  <a:pt x="18410978" y="0"/>
                </a:lnTo>
                <a:lnTo>
                  <a:pt x="18410978" y="6661427"/>
                </a:lnTo>
                <a:lnTo>
                  <a:pt x="0" y="6661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1944" y="7737825"/>
            <a:ext cx="2216196" cy="2216196"/>
          </a:xfrm>
          <a:custGeom>
            <a:avLst/>
            <a:gdLst/>
            <a:ahLst/>
            <a:cxnLst/>
            <a:rect l="l" t="t" r="r" b="b"/>
            <a:pathLst>
              <a:path w="2216196" h="2216196">
                <a:moveTo>
                  <a:pt x="0" y="0"/>
                </a:moveTo>
                <a:lnTo>
                  <a:pt x="2216196" y="0"/>
                </a:lnTo>
                <a:lnTo>
                  <a:pt x="2216196" y="2216196"/>
                </a:lnTo>
                <a:lnTo>
                  <a:pt x="0" y="221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8737" y="6016683"/>
            <a:ext cx="3379263" cy="4121052"/>
          </a:xfrm>
          <a:custGeom>
            <a:avLst/>
            <a:gdLst/>
            <a:ahLst/>
            <a:cxnLst/>
            <a:rect l="l" t="t" r="r" b="b"/>
            <a:pathLst>
              <a:path w="3379263" h="4121052">
                <a:moveTo>
                  <a:pt x="0" y="0"/>
                </a:moveTo>
                <a:lnTo>
                  <a:pt x="3379263" y="0"/>
                </a:lnTo>
                <a:lnTo>
                  <a:pt x="3379263" y="4121052"/>
                </a:lnTo>
                <a:lnTo>
                  <a:pt x="0" y="4121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63442" y="2178036"/>
            <a:ext cx="3445259" cy="726637"/>
          </a:xfrm>
          <a:custGeom>
            <a:avLst/>
            <a:gdLst/>
            <a:ahLst/>
            <a:cxnLst/>
            <a:rect l="l" t="t" r="r" b="b"/>
            <a:pathLst>
              <a:path w="3445259" h="726637">
                <a:moveTo>
                  <a:pt x="0" y="0"/>
                </a:moveTo>
                <a:lnTo>
                  <a:pt x="3445259" y="0"/>
                </a:lnTo>
                <a:lnTo>
                  <a:pt x="3445259" y="726637"/>
                </a:lnTo>
                <a:lnTo>
                  <a:pt x="0" y="726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17575" y="870561"/>
            <a:ext cx="7847120" cy="1141399"/>
          </a:xfrm>
          <a:custGeom>
            <a:avLst/>
            <a:gdLst/>
            <a:ahLst/>
            <a:cxnLst/>
            <a:rect l="l" t="t" r="r" b="b"/>
            <a:pathLst>
              <a:path w="7847120" h="1141399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35005" y="-3461657"/>
            <a:ext cx="5073696" cy="5073696"/>
          </a:xfrm>
          <a:custGeom>
            <a:avLst/>
            <a:gdLst/>
            <a:ahLst/>
            <a:cxnLst/>
            <a:rect l="l" t="t" r="r" b="b"/>
            <a:pathLst>
              <a:path w="5073696" h="5073696">
                <a:moveTo>
                  <a:pt x="0" y="0"/>
                </a:moveTo>
                <a:lnTo>
                  <a:pt x="5073696" y="0"/>
                </a:lnTo>
                <a:lnTo>
                  <a:pt x="5073696" y="5073696"/>
                </a:lnTo>
                <a:lnTo>
                  <a:pt x="0" y="5073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65762" y="3512195"/>
            <a:ext cx="11556477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PROYECTO APT</a:t>
            </a:r>
          </a:p>
        </p:txBody>
      </p:sp>
      <p:sp>
        <p:nvSpPr>
          <p:cNvPr id="10" name="Freeform 10"/>
          <p:cNvSpPr/>
          <p:nvPr/>
        </p:nvSpPr>
        <p:spPr>
          <a:xfrm>
            <a:off x="4794956" y="6651731"/>
            <a:ext cx="8821065" cy="2172187"/>
          </a:xfrm>
          <a:custGeom>
            <a:avLst/>
            <a:gdLst/>
            <a:ahLst/>
            <a:cxnLst/>
            <a:rect l="l" t="t" r="r" b="b"/>
            <a:pathLst>
              <a:path w="8821065" h="2172187">
                <a:moveTo>
                  <a:pt x="0" y="0"/>
                </a:moveTo>
                <a:lnTo>
                  <a:pt x="8821066" y="0"/>
                </a:lnTo>
                <a:lnTo>
                  <a:pt x="8821066" y="2172187"/>
                </a:lnTo>
                <a:lnTo>
                  <a:pt x="0" y="21721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824" b="-409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6429" y="0"/>
            <a:ext cx="9033856" cy="10287000"/>
          </a:xfrm>
          <a:custGeom>
            <a:avLst/>
            <a:gdLst/>
            <a:ahLst/>
            <a:cxnLst/>
            <a:rect l="l" t="t" r="r" b="b"/>
            <a:pathLst>
              <a:path w="9033856" h="10287000">
                <a:moveTo>
                  <a:pt x="0" y="0"/>
                </a:moveTo>
                <a:lnTo>
                  <a:pt x="9033857" y="0"/>
                </a:lnTo>
                <a:lnTo>
                  <a:pt x="9033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30262" y="3389015"/>
            <a:ext cx="6393890" cy="1566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56211" y="3389015"/>
            <a:ext cx="6393890" cy="15665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30262" y="7506376"/>
            <a:ext cx="6393890" cy="156650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866953" y="3655948"/>
            <a:ext cx="5720509" cy="1202436"/>
            <a:chOff x="0" y="0"/>
            <a:chExt cx="1506636" cy="316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6636" cy="316691"/>
            </a:xfrm>
            <a:custGeom>
              <a:avLst/>
              <a:gdLst/>
              <a:ahLst/>
              <a:cxnLst/>
              <a:rect l="l" t="t" r="r" b="b"/>
              <a:pathLst>
                <a:path w="1506636" h="316691">
                  <a:moveTo>
                    <a:pt x="0" y="0"/>
                  </a:moveTo>
                  <a:lnTo>
                    <a:pt x="1506636" y="0"/>
                  </a:lnTo>
                  <a:lnTo>
                    <a:pt x="1506636" y="316691"/>
                  </a:lnTo>
                  <a:lnTo>
                    <a:pt x="0" y="316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506636" cy="3833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2200" b="1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Técnica: stack probado en producción.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92901" y="3389015"/>
            <a:ext cx="5720509" cy="1565148"/>
            <a:chOff x="0" y="0"/>
            <a:chExt cx="1506636" cy="4122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6636" cy="412220"/>
            </a:xfrm>
            <a:custGeom>
              <a:avLst/>
              <a:gdLst/>
              <a:ahLst/>
              <a:cxnLst/>
              <a:rect l="l" t="t" r="r" b="b"/>
              <a:pathLst>
                <a:path w="1506636" h="412220">
                  <a:moveTo>
                    <a:pt x="0" y="0"/>
                  </a:moveTo>
                  <a:lnTo>
                    <a:pt x="1506636" y="0"/>
                  </a:lnTo>
                  <a:lnTo>
                    <a:pt x="1506636" y="412220"/>
                  </a:lnTo>
                  <a:lnTo>
                    <a:pt x="0" y="412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506636" cy="47889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50"/>
                </a:lnSpc>
              </a:pPr>
              <a:r>
                <a:rPr lang="en-US" sz="2100" b="1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Legal: consentimiento informado, retención 3–5 años, cifrado TLS.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6953" y="7535248"/>
            <a:ext cx="5720509" cy="1508760"/>
            <a:chOff x="0" y="0"/>
            <a:chExt cx="1506636" cy="3973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6636" cy="397369"/>
            </a:xfrm>
            <a:custGeom>
              <a:avLst/>
              <a:gdLst/>
              <a:ahLst/>
              <a:cxnLst/>
              <a:rect l="l" t="t" r="r" b="b"/>
              <a:pathLst>
                <a:path w="1506636" h="397369">
                  <a:moveTo>
                    <a:pt x="0" y="0"/>
                  </a:moveTo>
                  <a:lnTo>
                    <a:pt x="1506636" y="0"/>
                  </a:lnTo>
                  <a:lnTo>
                    <a:pt x="1506636" y="397369"/>
                  </a:lnTo>
                  <a:lnTo>
                    <a:pt x="0" y="3973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506636" cy="4735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Riesgos: conectividad, costos de APIs, resistencia al cambio.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53253" y="1407815"/>
            <a:ext cx="1043942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Factibilidad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56211" y="5460343"/>
            <a:ext cx="6393890" cy="1566503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0803613" y="5727276"/>
            <a:ext cx="5720509" cy="1127760"/>
            <a:chOff x="0" y="0"/>
            <a:chExt cx="1506636" cy="2970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6636" cy="297023"/>
            </a:xfrm>
            <a:custGeom>
              <a:avLst/>
              <a:gdLst/>
              <a:ahLst/>
              <a:cxnLst/>
              <a:rect l="l" t="t" r="r" b="b"/>
              <a:pathLst>
                <a:path w="1506636" h="297023">
                  <a:moveTo>
                    <a:pt x="0" y="0"/>
                  </a:moveTo>
                  <a:lnTo>
                    <a:pt x="1506636" y="0"/>
                  </a:lnTo>
                  <a:lnTo>
                    <a:pt x="1506636" y="297023"/>
                  </a:lnTo>
                  <a:lnTo>
                    <a:pt x="0" y="297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506636" cy="3732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Recursos humanos: 8 roles clave disponibles.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30262" y="5460343"/>
            <a:ext cx="6393890" cy="1566503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777665" y="5727276"/>
            <a:ext cx="5720509" cy="1239774"/>
            <a:chOff x="0" y="0"/>
            <a:chExt cx="1506636" cy="3265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6636" cy="326525"/>
            </a:xfrm>
            <a:custGeom>
              <a:avLst/>
              <a:gdLst/>
              <a:ahLst/>
              <a:cxnLst/>
              <a:rect l="l" t="t" r="r" b="b"/>
              <a:pathLst>
                <a:path w="1506636" h="326525">
                  <a:moveTo>
                    <a:pt x="0" y="0"/>
                  </a:moveTo>
                  <a:lnTo>
                    <a:pt x="1506636" y="0"/>
                  </a:lnTo>
                  <a:lnTo>
                    <a:pt x="1506636" y="326525"/>
                  </a:lnTo>
                  <a:lnTo>
                    <a:pt x="0" y="326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506636" cy="3932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50"/>
                </a:lnSpc>
              </a:pPr>
              <a:r>
                <a:rPr lang="en-US" sz="2300" b="1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Económica: $650.000 CLP/mes estimado.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56211" y="7535248"/>
            <a:ext cx="6393890" cy="156650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0803613" y="7802181"/>
            <a:ext cx="5720509" cy="1295400"/>
            <a:chOff x="0" y="0"/>
            <a:chExt cx="1506636" cy="3411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6636" cy="341175"/>
            </a:xfrm>
            <a:custGeom>
              <a:avLst/>
              <a:gdLst/>
              <a:ahLst/>
              <a:cxnLst/>
              <a:rect l="l" t="t" r="r" b="b"/>
              <a:pathLst>
                <a:path w="1506636" h="341175">
                  <a:moveTo>
                    <a:pt x="0" y="0"/>
                  </a:moveTo>
                  <a:lnTo>
                    <a:pt x="1506636" y="0"/>
                  </a:lnTo>
                  <a:lnTo>
                    <a:pt x="1506636" y="341175"/>
                  </a:lnTo>
                  <a:lnTo>
                    <a:pt x="0" y="341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1506636" cy="426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Temporal: 11 semanas (5 Sprints).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37718" y="4311087"/>
            <a:ext cx="7265594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08 Objetivos SMART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129619" y="7159274"/>
            <a:ext cx="2008640" cy="22442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555122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6884620"/>
            <a:ext cx="18288000" cy="585216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3487400" y="2417438"/>
            <a:ext cx="7315200" cy="724081"/>
          </a:xfrm>
          <a:custGeom>
            <a:avLst/>
            <a:gdLst/>
            <a:ahLst/>
            <a:cxnLst/>
            <a:rect l="l" t="t" r="r" b="b"/>
            <a:pathLst>
              <a:path w="7315200" h="724081">
                <a:moveTo>
                  <a:pt x="0" y="0"/>
                </a:moveTo>
                <a:lnTo>
                  <a:pt x="7315200" y="0"/>
                </a:lnTo>
                <a:lnTo>
                  <a:pt x="7315200" y="724081"/>
                </a:lnTo>
                <a:lnTo>
                  <a:pt x="0" y="724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2327" y="5886739"/>
            <a:ext cx="5842926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Digitalizar la captura de incidentes en el lugar, asegurando la veracidad con geolocalización y evidencias multimedia.</a:t>
            </a:r>
          </a:p>
          <a:p>
            <a:pPr algn="l">
              <a:lnSpc>
                <a:spcPts val="3639"/>
              </a:lnSpc>
            </a:pPr>
            <a:endParaRPr lang="en-US" sz="230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2327" y="5384454"/>
            <a:ext cx="584292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Registro con GPS/evidencias.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23889" y="2598413"/>
            <a:ext cx="4881704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  <a:hlinkClick r:id="rId7" tooltip="https://canv.am/campaign-wiki"/>
              </a:rPr>
              <a:t>Desarrollar una plataforma digital de trazabilidad de incidentes</a:t>
            </a: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25556" y="1933934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General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05593" y="5886739"/>
            <a:ext cx="604905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Crear reportes oficiales y seguros en PDF para cumplir con los requisitos de trazabilidad en auditorías.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05593" y="5384454"/>
            <a:ext cx="637324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Generación de PDFs auditables.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0963" y="323850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Objetivos SMART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327" y="8147459"/>
            <a:ext cx="5842926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Utilizar IA para clasificar automáticamente los incidentes por severidad y área, reduciendo el error humano.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327" y="7660929"/>
            <a:ext cx="48817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Clasificación IA (OpenAI)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05253" y="8433089"/>
            <a:ext cx="488170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  <a:hlinkClick r:id="rId7" tooltip="https://canv.am/campaign-wiki"/>
              </a:rPr>
              <a:t>Enviar alertas automáticas e instantáneas para garantizar una respuesta rápida y coordinada.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05253" y="7406929"/>
            <a:ext cx="551594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Notificaciones inmediatas (WA/Email).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05593" y="8163214"/>
            <a:ext cx="623376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Mostrar indicadores clave de rendimiento en un panel central para una visión completa y auditable de la gestión.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05593" y="7660929"/>
            <a:ext cx="48817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Dashboard con KPIs.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92408" y="4260504"/>
            <a:ext cx="1270318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Especificos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61778" y="4493028"/>
            <a:ext cx="7892882" cy="2576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09 </a:t>
            </a:r>
            <a:r>
              <a:rPr lang="en-US" sz="8499" b="1" dirty="0" err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Requisitos</a:t>
            </a:r>
            <a:r>
              <a:rPr lang="en-US" sz="8499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</a:t>
            </a:r>
            <a:r>
              <a:rPr lang="en-US" sz="8499" b="1" dirty="0" err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Funcionales</a:t>
            </a:r>
            <a:r>
              <a:rPr lang="en-US" sz="8499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165574" y="8080317"/>
            <a:ext cx="1475240" cy="16483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3473" y="948551"/>
            <a:ext cx="1218890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R. funcionales </a:t>
            </a:r>
          </a:p>
        </p:txBody>
      </p:sp>
      <p:sp>
        <p:nvSpPr>
          <p:cNvPr id="4" name="Freeform 4"/>
          <p:cNvSpPr/>
          <p:nvPr/>
        </p:nvSpPr>
        <p:spPr>
          <a:xfrm>
            <a:off x="12179580" y="1262705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36692" y="37746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44195" y="2666548"/>
            <a:ext cx="8371703" cy="1053466"/>
            <a:chOff x="0" y="0"/>
            <a:chExt cx="2204893" cy="2774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76553" y="2803708"/>
            <a:ext cx="259423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3147" y="2916195"/>
            <a:ext cx="5240834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Registro de incidente (App móvil)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3870791" y="3193281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4844195" y="4161688"/>
            <a:ext cx="8371703" cy="1053466"/>
            <a:chOff x="0" y="0"/>
            <a:chExt cx="2204893" cy="2774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76553" y="4298849"/>
            <a:ext cx="259423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93147" y="4411117"/>
            <a:ext cx="3463379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Adjuntar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evidencias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7" name="AutoShape 17"/>
          <p:cNvSpPr/>
          <p:nvPr/>
        </p:nvSpPr>
        <p:spPr>
          <a:xfrm flipH="1">
            <a:off x="3870791" y="4688421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4844195" y="5653304"/>
            <a:ext cx="8371703" cy="1053466"/>
            <a:chOff x="0" y="0"/>
            <a:chExt cx="2204893" cy="2774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76553" y="5790465"/>
            <a:ext cx="259423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93146" y="5910479"/>
            <a:ext cx="2960253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Geolocalización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3" name="AutoShape 23"/>
          <p:cNvSpPr/>
          <p:nvPr/>
        </p:nvSpPr>
        <p:spPr>
          <a:xfrm flipH="1">
            <a:off x="3870791" y="6180037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4844195" y="7144921"/>
            <a:ext cx="8371703" cy="1053466"/>
            <a:chOff x="0" y="0"/>
            <a:chExt cx="2204893" cy="27745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76553" y="7282081"/>
            <a:ext cx="259423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93146" y="7402096"/>
            <a:ext cx="5551053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Trabajo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offline y 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sincronización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9" name="AutoShape 29"/>
          <p:cNvSpPr/>
          <p:nvPr/>
        </p:nvSpPr>
        <p:spPr>
          <a:xfrm flipH="1">
            <a:off x="3870791" y="7671654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4844195" y="8636537"/>
            <a:ext cx="8371703" cy="1053466"/>
            <a:chOff x="0" y="0"/>
            <a:chExt cx="2204893" cy="2774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76553" y="8773698"/>
            <a:ext cx="259423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93147" y="8893712"/>
            <a:ext cx="3463379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Edición y seguimiento</a:t>
            </a:r>
          </a:p>
        </p:txBody>
      </p:sp>
      <p:sp>
        <p:nvSpPr>
          <p:cNvPr id="35" name="AutoShape 35"/>
          <p:cNvSpPr/>
          <p:nvPr/>
        </p:nvSpPr>
        <p:spPr>
          <a:xfrm flipH="1">
            <a:off x="3870791" y="9163270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3473" y="948551"/>
            <a:ext cx="1218890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R. funcionales </a:t>
            </a:r>
          </a:p>
        </p:txBody>
      </p:sp>
      <p:sp>
        <p:nvSpPr>
          <p:cNvPr id="4" name="Freeform 4"/>
          <p:cNvSpPr/>
          <p:nvPr/>
        </p:nvSpPr>
        <p:spPr>
          <a:xfrm>
            <a:off x="12179580" y="1262705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36692" y="37746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44195" y="2666548"/>
            <a:ext cx="8371703" cy="1053466"/>
            <a:chOff x="0" y="0"/>
            <a:chExt cx="2204893" cy="2774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76553" y="2803708"/>
            <a:ext cx="259423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3147" y="2948076"/>
            <a:ext cx="4477345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Clasificación automática (IA)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3870791" y="3193281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4844195" y="4161688"/>
            <a:ext cx="8371703" cy="1053466"/>
            <a:chOff x="0" y="0"/>
            <a:chExt cx="2204893" cy="2774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76553" y="4298849"/>
            <a:ext cx="259423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93147" y="4420642"/>
            <a:ext cx="4477345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Notificaciones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automáticas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7" name="AutoShape 17"/>
          <p:cNvSpPr/>
          <p:nvPr/>
        </p:nvSpPr>
        <p:spPr>
          <a:xfrm flipH="1">
            <a:off x="3870791" y="4688421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4844195" y="5653304"/>
            <a:ext cx="8371703" cy="1053466"/>
            <a:chOff x="0" y="0"/>
            <a:chExt cx="2204893" cy="2774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76553" y="5790465"/>
            <a:ext cx="259423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93147" y="5920004"/>
            <a:ext cx="5630930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Gestión de incidentes (Supervisor)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3870791" y="6180037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4844195" y="7144921"/>
            <a:ext cx="8371703" cy="1053466"/>
            <a:chOff x="0" y="0"/>
            <a:chExt cx="2204893" cy="27745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76553" y="7282081"/>
            <a:ext cx="2594237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93147" y="7411621"/>
            <a:ext cx="3299817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Auditoría (auditLogs)</a:t>
            </a:r>
          </a:p>
        </p:txBody>
      </p:sp>
      <p:sp>
        <p:nvSpPr>
          <p:cNvPr id="29" name="AutoShape 29"/>
          <p:cNvSpPr/>
          <p:nvPr/>
        </p:nvSpPr>
        <p:spPr>
          <a:xfrm flipH="1">
            <a:off x="3870791" y="7671654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4864989" y="8617487"/>
            <a:ext cx="8371703" cy="1053466"/>
            <a:chOff x="0" y="0"/>
            <a:chExt cx="2204893" cy="2774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76553" y="8773698"/>
            <a:ext cx="286959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RF-010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78668" y="8874662"/>
            <a:ext cx="3832464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Reporte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PDF con 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sello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5" name="AutoShape 35"/>
          <p:cNvSpPr/>
          <p:nvPr/>
        </p:nvSpPr>
        <p:spPr>
          <a:xfrm flipH="1">
            <a:off x="4146143" y="9144220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3473" y="948551"/>
            <a:ext cx="1218890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R. funcionales </a:t>
            </a:r>
          </a:p>
        </p:txBody>
      </p:sp>
      <p:sp>
        <p:nvSpPr>
          <p:cNvPr id="4" name="Freeform 4"/>
          <p:cNvSpPr/>
          <p:nvPr/>
        </p:nvSpPr>
        <p:spPr>
          <a:xfrm>
            <a:off x="12179580" y="1262705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36692" y="37746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64989" y="2666548"/>
            <a:ext cx="8371703" cy="1053466"/>
            <a:chOff x="0" y="0"/>
            <a:chExt cx="2204893" cy="2774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76553" y="2822758"/>
            <a:ext cx="286959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89346" y="2925502"/>
            <a:ext cx="3861495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Dashboard y KPIs (Web)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4146143" y="3193281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4864989" y="4053389"/>
            <a:ext cx="8371703" cy="1053466"/>
            <a:chOff x="0" y="0"/>
            <a:chExt cx="2204893" cy="2774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76553" y="4209600"/>
            <a:ext cx="286959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89346" y="4292404"/>
            <a:ext cx="4599236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Búsqueda y filtros avanzados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4146143" y="4580122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4864989" y="5440230"/>
            <a:ext cx="8371703" cy="1053466"/>
            <a:chOff x="0" y="0"/>
            <a:chExt cx="2204893" cy="2774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76553" y="5596441"/>
            <a:ext cx="286959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RF-013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34392" y="5697405"/>
            <a:ext cx="3622477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Administración (RBAC)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4146143" y="5966964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4864989" y="6827072"/>
            <a:ext cx="8371703" cy="1053466"/>
            <a:chOff x="0" y="0"/>
            <a:chExt cx="2204893" cy="27745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76553" y="6983282"/>
            <a:ext cx="286959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RF-014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34392" y="7084247"/>
            <a:ext cx="3247608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Versionado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de API</a:t>
            </a:r>
          </a:p>
        </p:txBody>
      </p:sp>
      <p:sp>
        <p:nvSpPr>
          <p:cNvPr id="29" name="AutoShape 29"/>
          <p:cNvSpPr/>
          <p:nvPr/>
        </p:nvSpPr>
        <p:spPr>
          <a:xfrm flipH="1">
            <a:off x="4146143" y="7353805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4864989" y="8213913"/>
            <a:ext cx="8371703" cy="1053466"/>
            <a:chOff x="0" y="0"/>
            <a:chExt cx="2204893" cy="2774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76553" y="8370124"/>
            <a:ext cx="286959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RF-015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34392" y="8471088"/>
            <a:ext cx="3886646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Integraciones y fallbacks</a:t>
            </a:r>
          </a:p>
        </p:txBody>
      </p:sp>
      <p:sp>
        <p:nvSpPr>
          <p:cNvPr id="35" name="AutoShape 35"/>
          <p:cNvSpPr/>
          <p:nvPr/>
        </p:nvSpPr>
        <p:spPr>
          <a:xfrm flipH="1">
            <a:off x="4146143" y="8740646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3473" y="948551"/>
            <a:ext cx="1218890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R. funcionales </a:t>
            </a:r>
          </a:p>
        </p:txBody>
      </p:sp>
      <p:sp>
        <p:nvSpPr>
          <p:cNvPr id="4" name="Freeform 4"/>
          <p:cNvSpPr/>
          <p:nvPr/>
        </p:nvSpPr>
        <p:spPr>
          <a:xfrm>
            <a:off x="12179580" y="1262705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36692" y="37746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58149" y="2666548"/>
            <a:ext cx="8371703" cy="1053466"/>
            <a:chOff x="0" y="0"/>
            <a:chExt cx="2204893" cy="2774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76553" y="2822758"/>
            <a:ext cx="286959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3940" y="2905562"/>
            <a:ext cx="4615860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Exportaciones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y 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evidencias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1" name="AutoShape 11"/>
          <p:cNvSpPr/>
          <p:nvPr/>
        </p:nvSpPr>
        <p:spPr>
          <a:xfrm flipH="1">
            <a:off x="4146143" y="3193281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4864989" y="4053389"/>
            <a:ext cx="8371703" cy="1053466"/>
            <a:chOff x="0" y="0"/>
            <a:chExt cx="2204893" cy="2774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76553" y="4209600"/>
            <a:ext cx="286959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RF-017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40581" y="4310564"/>
            <a:ext cx="3770551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Políticas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de 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retención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7" name="AutoShape 17"/>
          <p:cNvSpPr/>
          <p:nvPr/>
        </p:nvSpPr>
        <p:spPr>
          <a:xfrm flipH="1">
            <a:off x="4146143" y="4580122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96200" y="4687817"/>
            <a:ext cx="8509761" cy="253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7200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10 </a:t>
            </a:r>
            <a:r>
              <a:rPr lang="en-US" sz="7200" b="1" dirty="0" err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Requisitos</a:t>
            </a:r>
            <a:r>
              <a:rPr lang="en-US" sz="7200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No  </a:t>
            </a:r>
            <a:r>
              <a:rPr lang="en-US" sz="7200" b="1" dirty="0" err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Funcionales</a:t>
            </a:r>
            <a:r>
              <a:rPr lang="en-US" sz="7200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657622" y="7829849"/>
            <a:ext cx="1486545" cy="16609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9677" y="666298"/>
            <a:ext cx="1329031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R. NO funcionales </a:t>
            </a:r>
          </a:p>
        </p:txBody>
      </p:sp>
      <p:sp>
        <p:nvSpPr>
          <p:cNvPr id="4" name="Freeform 4"/>
          <p:cNvSpPr/>
          <p:nvPr/>
        </p:nvSpPr>
        <p:spPr>
          <a:xfrm>
            <a:off x="12179580" y="1262705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36692" y="37746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44195" y="2666548"/>
            <a:ext cx="8371703" cy="1053466"/>
            <a:chOff x="0" y="0"/>
            <a:chExt cx="2204893" cy="2774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803708"/>
            <a:ext cx="2842091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57217" y="2919501"/>
            <a:ext cx="4843611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Disponibilidad: ≥ 98% mensual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3870791" y="3193281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4844195" y="4161688"/>
            <a:ext cx="8371703" cy="1053466"/>
            <a:chOff x="0" y="0"/>
            <a:chExt cx="2204893" cy="2774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4298849"/>
            <a:ext cx="2842091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57217" y="4420642"/>
            <a:ext cx="5102126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Rendimiento API: p95 &lt; 300 ms 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3870791" y="4688421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4844195" y="5653304"/>
            <a:ext cx="8371703" cy="1053466"/>
            <a:chOff x="0" y="0"/>
            <a:chExt cx="2204893" cy="2774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5790465"/>
            <a:ext cx="2842091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57216" y="5912258"/>
            <a:ext cx="3200983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Rendimiento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Web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3870791" y="6180037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4844195" y="7144921"/>
            <a:ext cx="8371703" cy="1053466"/>
            <a:chOff x="0" y="0"/>
            <a:chExt cx="2204893" cy="27745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30401" y="7282081"/>
            <a:ext cx="3140389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57216" y="7402096"/>
            <a:ext cx="2362783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Concurrencia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9" name="AutoShape 29"/>
          <p:cNvSpPr/>
          <p:nvPr/>
        </p:nvSpPr>
        <p:spPr>
          <a:xfrm flipH="1">
            <a:off x="3870791" y="7671654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4844195" y="8636537"/>
            <a:ext cx="8371703" cy="1053466"/>
            <a:chOff x="0" y="0"/>
            <a:chExt cx="2204893" cy="2774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8773698"/>
            <a:ext cx="2842091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57217" y="8875552"/>
            <a:ext cx="6960989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Transporte y datos: TLS 1.2+, cifrado at-rest</a:t>
            </a:r>
          </a:p>
        </p:txBody>
      </p:sp>
      <p:sp>
        <p:nvSpPr>
          <p:cNvPr id="35" name="AutoShape 35"/>
          <p:cNvSpPr/>
          <p:nvPr/>
        </p:nvSpPr>
        <p:spPr>
          <a:xfrm flipH="1">
            <a:off x="3870791" y="9163270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24615" y="-60815"/>
            <a:ext cx="5262362" cy="5565960"/>
          </a:xfrm>
          <a:custGeom>
            <a:avLst/>
            <a:gdLst/>
            <a:ahLst/>
            <a:cxnLst/>
            <a:rect l="l" t="t" r="r" b="b"/>
            <a:pathLst>
              <a:path w="5262362" h="5565960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475320"/>
            <a:ext cx="5262362" cy="5565960"/>
          </a:xfrm>
          <a:custGeom>
            <a:avLst/>
            <a:gdLst/>
            <a:ahLst/>
            <a:cxnLst/>
            <a:rect l="l" t="t" r="r" b="b"/>
            <a:pathLst>
              <a:path w="5262362" h="5565960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85483" y="496002"/>
            <a:ext cx="12717034" cy="9294996"/>
          </a:xfrm>
          <a:custGeom>
            <a:avLst/>
            <a:gdLst/>
            <a:ahLst/>
            <a:cxnLst/>
            <a:rect l="l" t="t" r="r" b="b"/>
            <a:pathLst>
              <a:path w="12717034" h="9294996">
                <a:moveTo>
                  <a:pt x="0" y="0"/>
                </a:moveTo>
                <a:lnTo>
                  <a:pt x="12717034" y="0"/>
                </a:lnTo>
                <a:lnTo>
                  <a:pt x="12717034" y="9294996"/>
                </a:lnTo>
                <a:lnTo>
                  <a:pt x="0" y="9294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08493" y="3066674"/>
            <a:ext cx="2886250" cy="290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</a:t>
            </a: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exto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Problemática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Épicas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Necesidad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3777" y="1848135"/>
            <a:ext cx="6100446" cy="98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26"/>
              </a:lnSpc>
              <a:spcBef>
                <a:spcPct val="0"/>
              </a:spcBef>
            </a:pPr>
            <a:r>
              <a:rPr lang="en-US" sz="6577">
                <a:solidFill>
                  <a:srgbClr val="182F70"/>
                </a:solidFill>
                <a:latin typeface="Paytone One"/>
                <a:ea typeface="Paytone One"/>
                <a:cs typeface="Paytone One"/>
                <a:sym typeface="Paytone One"/>
              </a:rPr>
              <a:t>CONTENIDO</a:t>
            </a:r>
          </a:p>
        </p:txBody>
      </p:sp>
      <p:sp>
        <p:nvSpPr>
          <p:cNvPr id="7" name="Freeform 7"/>
          <p:cNvSpPr/>
          <p:nvPr/>
        </p:nvSpPr>
        <p:spPr>
          <a:xfrm>
            <a:off x="13909692" y="7060361"/>
            <a:ext cx="1138596" cy="1815153"/>
          </a:xfrm>
          <a:custGeom>
            <a:avLst/>
            <a:gdLst/>
            <a:ahLst/>
            <a:cxnLst/>
            <a:rect l="l" t="t" r="r" b="b"/>
            <a:pathLst>
              <a:path w="1138596" h="1815153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49759" y="3082214"/>
            <a:ext cx="1202274" cy="298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</a:p>
          <a:p>
            <a:pPr marL="0" lvl="0" indent="0"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04</a:t>
            </a:r>
          </a:p>
        </p:txBody>
      </p:sp>
      <p:sp>
        <p:nvSpPr>
          <p:cNvPr id="9" name="Freeform 9"/>
          <p:cNvSpPr/>
          <p:nvPr/>
        </p:nvSpPr>
        <p:spPr>
          <a:xfrm rot="9034245">
            <a:off x="-4107085" y="-542926"/>
            <a:ext cx="11624649" cy="4206009"/>
          </a:xfrm>
          <a:custGeom>
            <a:avLst/>
            <a:gdLst/>
            <a:ahLst/>
            <a:cxnLst/>
            <a:rect l="l" t="t" r="r" b="b"/>
            <a:pathLst>
              <a:path w="11624649" h="4206009">
                <a:moveTo>
                  <a:pt x="0" y="0"/>
                </a:moveTo>
                <a:lnTo>
                  <a:pt x="11624649" y="0"/>
                </a:lnTo>
                <a:lnTo>
                  <a:pt x="11624649" y="4206009"/>
                </a:lnTo>
                <a:lnTo>
                  <a:pt x="0" y="4206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9034245">
            <a:off x="11216056" y="6772510"/>
            <a:ext cx="11624649" cy="4206009"/>
          </a:xfrm>
          <a:custGeom>
            <a:avLst/>
            <a:gdLst/>
            <a:ahLst/>
            <a:cxnLst/>
            <a:rect l="l" t="t" r="r" b="b"/>
            <a:pathLst>
              <a:path w="11624649" h="4206009">
                <a:moveTo>
                  <a:pt x="0" y="0"/>
                </a:moveTo>
                <a:lnTo>
                  <a:pt x="11624648" y="0"/>
                </a:lnTo>
                <a:lnTo>
                  <a:pt x="11624648" y="4206009"/>
                </a:lnTo>
                <a:lnTo>
                  <a:pt x="0" y="4206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49759" y="6017151"/>
            <a:ext cx="1202274" cy="298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05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06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07</a:t>
            </a:r>
          </a:p>
          <a:p>
            <a:pPr marL="0" lvl="0" indent="0"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8493" y="5980894"/>
            <a:ext cx="2886250" cy="290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R. Func</a:t>
            </a: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ionales 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R. No Funcionales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Objetivo SMART 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Solución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38843" y="3139848"/>
            <a:ext cx="1202274" cy="298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09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10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11</a:t>
            </a:r>
          </a:p>
          <a:p>
            <a:pPr marL="0" lvl="0" indent="0"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38843" y="6017151"/>
            <a:ext cx="1202274" cy="298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13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14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15</a:t>
            </a:r>
          </a:p>
          <a:p>
            <a:pPr marL="0" lvl="0" indent="0"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9823" y="3066674"/>
            <a:ext cx="3938883" cy="290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rquitectura 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Metodología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Roles y Responsabilidades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Factibilidad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59823" y="5965678"/>
            <a:ext cx="3938883" cy="290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Plan d</a:t>
            </a: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trabajo</a:t>
            </a:r>
          </a:p>
          <a:p>
            <a:pPr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Evidencias</a:t>
            </a:r>
          </a:p>
          <a:p>
            <a:pPr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Indicadores de Calidad</a:t>
            </a:r>
          </a:p>
          <a:p>
            <a:pPr marL="0" lvl="1" indent="0" algn="l">
              <a:lnSpc>
                <a:spcPts val="5935"/>
              </a:lnSpc>
            </a:pP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Cronograma (Grantt)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13719" y="3139848"/>
            <a:ext cx="1202274" cy="72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20442" y="3066674"/>
            <a:ext cx="3506636" cy="66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R</a:t>
            </a:r>
            <a:r>
              <a:rPr lang="en-US" sz="2673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eflexiones Individual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79580" y="1262705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36692" y="37746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44195" y="2666548"/>
            <a:ext cx="8371703" cy="1053466"/>
            <a:chOff x="0" y="0"/>
            <a:chExt cx="2204893" cy="277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0579" y="2803708"/>
            <a:ext cx="3030212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78668" y="2905562"/>
            <a:ext cx="6516886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Control de acceso: JWT/OAuth2 + RBAC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3870791" y="3193281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4844195" y="4161688"/>
            <a:ext cx="8371703" cy="1053466"/>
            <a:chOff x="0" y="0"/>
            <a:chExt cx="2204893" cy="277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0579" y="4298849"/>
            <a:ext cx="3030212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78668" y="4430167"/>
            <a:ext cx="4074914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Buenas prácticas OWASP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3870791" y="4688421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4844195" y="5653304"/>
            <a:ext cx="8371703" cy="1053466"/>
            <a:chOff x="0" y="0"/>
            <a:chExt cx="2204893" cy="2774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40579" y="5790465"/>
            <a:ext cx="3030212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8668" y="5873269"/>
            <a:ext cx="1766962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Privacidad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3870791" y="6180037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4844195" y="7144921"/>
            <a:ext cx="8371703" cy="1053466"/>
            <a:chOff x="0" y="0"/>
            <a:chExt cx="2204893" cy="2774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40579" y="7282081"/>
            <a:ext cx="3030212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78668" y="7421146"/>
            <a:ext cx="2898532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Usabilidad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móvil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8" name="AutoShape 28"/>
          <p:cNvSpPr/>
          <p:nvPr/>
        </p:nvSpPr>
        <p:spPr>
          <a:xfrm flipH="1">
            <a:off x="3870791" y="7671654"/>
            <a:ext cx="788730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4864989" y="8617487"/>
            <a:ext cx="8371703" cy="1053466"/>
            <a:chOff x="0" y="0"/>
            <a:chExt cx="2204893" cy="27745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40579" y="8773698"/>
            <a:ext cx="330556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78668" y="8855612"/>
            <a:ext cx="6175132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Accesibilidad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: 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cumplir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WCAG 2.1 AA</a:t>
            </a:r>
          </a:p>
        </p:txBody>
      </p:sp>
      <p:sp>
        <p:nvSpPr>
          <p:cNvPr id="34" name="AutoShape 34"/>
          <p:cNvSpPr/>
          <p:nvPr/>
        </p:nvSpPr>
        <p:spPr>
          <a:xfrm flipH="1">
            <a:off x="4146143" y="9144220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279677" y="666298"/>
            <a:ext cx="1329031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R. NO funcionales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79580" y="1262705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36692" y="37746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64989" y="2666548"/>
            <a:ext cx="8371703" cy="1053466"/>
            <a:chOff x="0" y="0"/>
            <a:chExt cx="2204893" cy="277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5848" y="2822758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85934" y="2925502"/>
            <a:ext cx="3858065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Multi-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idioma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(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opcional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)</a:t>
            </a:r>
          </a:p>
        </p:txBody>
      </p:sp>
      <p:sp>
        <p:nvSpPr>
          <p:cNvPr id="10" name="AutoShape 10"/>
          <p:cNvSpPr/>
          <p:nvPr/>
        </p:nvSpPr>
        <p:spPr>
          <a:xfrm flipH="1" flipV="1">
            <a:off x="4146143" y="3193281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4864989" y="4053389"/>
            <a:ext cx="8371703" cy="1053466"/>
            <a:chOff x="0" y="0"/>
            <a:chExt cx="2204893" cy="277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5848" y="4209600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85935" y="4292404"/>
            <a:ext cx="5217616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Logs y trazas: logs estructurados </a:t>
            </a:r>
          </a:p>
        </p:txBody>
      </p:sp>
      <p:sp>
        <p:nvSpPr>
          <p:cNvPr id="16" name="AutoShape 16"/>
          <p:cNvSpPr/>
          <p:nvPr/>
        </p:nvSpPr>
        <p:spPr>
          <a:xfrm flipH="1" flipV="1">
            <a:off x="4146143" y="4580122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4864989" y="5440230"/>
            <a:ext cx="8371703" cy="1053466"/>
            <a:chOff x="0" y="0"/>
            <a:chExt cx="2204893" cy="2774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25848" y="5596441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96936" y="5699185"/>
            <a:ext cx="6980783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Métricas: TTR, TTA, % evidencias completas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4146143" y="5966964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4864989" y="6827072"/>
            <a:ext cx="8371703" cy="1053466"/>
            <a:chOff x="0" y="0"/>
            <a:chExt cx="2204893" cy="2774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25848" y="6983282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96936" y="7084247"/>
            <a:ext cx="1413272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Backup’s</a:t>
            </a:r>
          </a:p>
        </p:txBody>
      </p:sp>
      <p:sp>
        <p:nvSpPr>
          <p:cNvPr id="28" name="AutoShape 28"/>
          <p:cNvSpPr/>
          <p:nvPr/>
        </p:nvSpPr>
        <p:spPr>
          <a:xfrm flipH="1">
            <a:off x="4146143" y="7353805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4864989" y="8213913"/>
            <a:ext cx="8371703" cy="1053466"/>
            <a:chOff x="0" y="0"/>
            <a:chExt cx="2204893" cy="27745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25848" y="8370124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96936" y="8471088"/>
            <a:ext cx="5471064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Escalabilidad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: horizontal para API</a:t>
            </a:r>
          </a:p>
        </p:txBody>
      </p:sp>
      <p:sp>
        <p:nvSpPr>
          <p:cNvPr id="34" name="AutoShape 34"/>
          <p:cNvSpPr/>
          <p:nvPr/>
        </p:nvSpPr>
        <p:spPr>
          <a:xfrm flipH="1">
            <a:off x="4146143" y="8740646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279677" y="666298"/>
            <a:ext cx="1329031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R. NO funcionales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79580" y="1262705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36692" y="37746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64989" y="2666548"/>
            <a:ext cx="8371703" cy="1053466"/>
            <a:chOff x="0" y="0"/>
            <a:chExt cx="2204893" cy="277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5848" y="2822758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89346" y="2925502"/>
            <a:ext cx="2384822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Mantenibilidad</a:t>
            </a:r>
          </a:p>
        </p:txBody>
      </p:sp>
      <p:sp>
        <p:nvSpPr>
          <p:cNvPr id="10" name="AutoShape 10"/>
          <p:cNvSpPr/>
          <p:nvPr/>
        </p:nvSpPr>
        <p:spPr>
          <a:xfrm flipH="1" flipV="1">
            <a:off x="4146143" y="3193281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4864989" y="4053389"/>
            <a:ext cx="8371703" cy="1053466"/>
            <a:chOff x="0" y="0"/>
            <a:chExt cx="2204893" cy="277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5848" y="4209600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89346" y="4292404"/>
            <a:ext cx="3386733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CI/CD y quality gates</a:t>
            </a:r>
          </a:p>
        </p:txBody>
      </p:sp>
      <p:sp>
        <p:nvSpPr>
          <p:cNvPr id="16" name="AutoShape 16"/>
          <p:cNvSpPr/>
          <p:nvPr/>
        </p:nvSpPr>
        <p:spPr>
          <a:xfrm flipH="1" flipV="1">
            <a:off x="4146143" y="4580122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4864989" y="5440230"/>
            <a:ext cx="8371703" cy="1053466"/>
            <a:chOff x="0" y="0"/>
            <a:chExt cx="2204893" cy="2774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25848" y="5596441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89346" y="5699185"/>
            <a:ext cx="4501009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Versionado y compatibilidad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4146143" y="5966964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4864989" y="6827072"/>
            <a:ext cx="8371703" cy="1053466"/>
            <a:chOff x="0" y="0"/>
            <a:chExt cx="2204893" cy="2774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25848" y="6983282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RNF-019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89346" y="7084247"/>
            <a:ext cx="1924645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Portabilidad</a:t>
            </a:r>
          </a:p>
        </p:txBody>
      </p:sp>
      <p:sp>
        <p:nvSpPr>
          <p:cNvPr id="28" name="AutoShape 28"/>
          <p:cNvSpPr/>
          <p:nvPr/>
        </p:nvSpPr>
        <p:spPr>
          <a:xfrm flipH="1">
            <a:off x="4146143" y="7353805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4864989" y="8213913"/>
            <a:ext cx="8371703" cy="1053466"/>
            <a:chOff x="0" y="0"/>
            <a:chExt cx="2204893" cy="27745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25848" y="8370124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RNF-020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89346" y="8471088"/>
            <a:ext cx="3543746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Entregabilidad: ≥ 95% </a:t>
            </a:r>
          </a:p>
        </p:txBody>
      </p:sp>
      <p:sp>
        <p:nvSpPr>
          <p:cNvPr id="34" name="AutoShape 34"/>
          <p:cNvSpPr/>
          <p:nvPr/>
        </p:nvSpPr>
        <p:spPr>
          <a:xfrm flipH="1">
            <a:off x="4146143" y="8740646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279677" y="666298"/>
            <a:ext cx="1329031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R. NO funcionales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79580" y="1262705"/>
            <a:ext cx="9651421" cy="1403843"/>
          </a:xfrm>
          <a:custGeom>
            <a:avLst/>
            <a:gdLst/>
            <a:ahLst/>
            <a:cxnLst/>
            <a:rect l="l" t="t" r="r" b="b"/>
            <a:pathLst>
              <a:path w="9651421" h="1403843">
                <a:moveTo>
                  <a:pt x="0" y="0"/>
                </a:moveTo>
                <a:lnTo>
                  <a:pt x="9651421" y="0"/>
                </a:lnTo>
                <a:lnTo>
                  <a:pt x="9651421" y="1403843"/>
                </a:lnTo>
                <a:lnTo>
                  <a:pt x="0" y="140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36692" y="377465"/>
            <a:ext cx="6175508" cy="1302471"/>
          </a:xfrm>
          <a:custGeom>
            <a:avLst/>
            <a:gdLst/>
            <a:ahLst/>
            <a:cxnLst/>
            <a:rect l="l" t="t" r="r" b="b"/>
            <a:pathLst>
              <a:path w="6175508" h="1302471">
                <a:moveTo>
                  <a:pt x="0" y="0"/>
                </a:moveTo>
                <a:lnTo>
                  <a:pt x="6175508" y="0"/>
                </a:lnTo>
                <a:lnTo>
                  <a:pt x="6175508" y="1302470"/>
                </a:lnTo>
                <a:lnTo>
                  <a:pt x="0" y="1302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149968" y="3584390"/>
            <a:ext cx="8371703" cy="1053466"/>
            <a:chOff x="0" y="0"/>
            <a:chExt cx="2204893" cy="277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10827" y="3740600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4325" y="3823404"/>
            <a:ext cx="2669675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Idempotencia</a:t>
            </a:r>
            <a:endParaRPr lang="en-US" sz="27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0" name="AutoShape 10"/>
          <p:cNvSpPr/>
          <p:nvPr/>
        </p:nvSpPr>
        <p:spPr>
          <a:xfrm flipH="1" flipV="1">
            <a:off x="5431122" y="4111123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149968" y="4971231"/>
            <a:ext cx="8371703" cy="1053466"/>
            <a:chOff x="0" y="0"/>
            <a:chExt cx="2204893" cy="277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04893" cy="277456"/>
            </a:xfrm>
            <a:custGeom>
              <a:avLst/>
              <a:gdLst/>
              <a:ahLst/>
              <a:cxnLst/>
              <a:rect l="l" t="t" r="r" b="b"/>
              <a:pathLst>
                <a:path w="2204893" h="277456">
                  <a:moveTo>
                    <a:pt x="12947" y="0"/>
                  </a:moveTo>
                  <a:lnTo>
                    <a:pt x="2191946" y="0"/>
                  </a:lnTo>
                  <a:cubicBezTo>
                    <a:pt x="2199096" y="0"/>
                    <a:pt x="2204893" y="5796"/>
                    <a:pt x="2204893" y="12947"/>
                  </a:cubicBezTo>
                  <a:lnTo>
                    <a:pt x="2204893" y="264509"/>
                  </a:lnTo>
                  <a:cubicBezTo>
                    <a:pt x="2204893" y="271660"/>
                    <a:pt x="2199096" y="277456"/>
                    <a:pt x="2191946" y="277456"/>
                  </a:cubicBezTo>
                  <a:lnTo>
                    <a:pt x="12947" y="277456"/>
                  </a:lnTo>
                  <a:cubicBezTo>
                    <a:pt x="9513" y="277456"/>
                    <a:pt x="6220" y="276092"/>
                    <a:pt x="3792" y="273664"/>
                  </a:cubicBezTo>
                  <a:cubicBezTo>
                    <a:pt x="1364" y="271236"/>
                    <a:pt x="0" y="267943"/>
                    <a:pt x="0" y="264509"/>
                  </a:cubicBezTo>
                  <a:lnTo>
                    <a:pt x="0" y="12947"/>
                  </a:lnTo>
                  <a:cubicBezTo>
                    <a:pt x="0" y="9513"/>
                    <a:pt x="1364" y="6220"/>
                    <a:pt x="3792" y="3792"/>
                  </a:cubicBezTo>
                  <a:cubicBezTo>
                    <a:pt x="6220" y="1364"/>
                    <a:pt x="9513" y="0"/>
                    <a:pt x="1294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04893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10827" y="5127442"/>
            <a:ext cx="3420295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6000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RNF-022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4325" y="5210246"/>
            <a:ext cx="2781746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Hash e integridad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5431122" y="5497964"/>
            <a:ext cx="420547" cy="0"/>
          </a:xfrm>
          <a:prstGeom prst="line">
            <a:avLst/>
          </a:prstGeom>
          <a:ln w="38100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79677" y="666298"/>
            <a:ext cx="1329031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R. NO funcionales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84016" y="4655726"/>
            <a:ext cx="912930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11 Plan de Trabajo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9793923" y="6887126"/>
            <a:ext cx="1932440" cy="215915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50347" y="501122"/>
            <a:ext cx="4272488" cy="154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b="1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Sprint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8784" y="6587209"/>
            <a:ext cx="3839042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rint 2 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(Semanas 4–5) 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MVP: IA + Evidencias + Dashboard básico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33566" y="6587209"/>
            <a:ext cx="3839042" cy="224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Sprint 3 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(S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emanas 6–8)  Notificaciones + Reportería + KPI’s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endParaRPr lang="en-US" sz="3000" u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20258" y="6587209"/>
            <a:ext cx="3839042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Sprint 4</a:t>
            </a:r>
          </a:p>
          <a:p>
            <a:pPr algn="ctr">
              <a:lnSpc>
                <a:spcPts val="357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(Semanas 9–11)</a:t>
            </a:r>
          </a:p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BAC + Seguridad + Piloto final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8902" y="2685391"/>
            <a:ext cx="3901818" cy="3901818"/>
            <a:chOff x="0" y="0"/>
            <a:chExt cx="5202424" cy="5202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5086008" y="2685391"/>
            <a:ext cx="3901818" cy="3901818"/>
            <a:chOff x="0" y="0"/>
            <a:chExt cx="5202424" cy="52024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9168801" y="2685391"/>
            <a:ext cx="3901818" cy="3901818"/>
            <a:chOff x="0" y="0"/>
            <a:chExt cx="5202424" cy="520242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4" name="Group 24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13251594" y="2685391"/>
            <a:ext cx="3901818" cy="3901818"/>
            <a:chOff x="0" y="0"/>
            <a:chExt cx="5202424" cy="520242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202424" cy="5202424"/>
            </a:xfrm>
            <a:custGeom>
              <a:avLst/>
              <a:gdLst/>
              <a:ahLst/>
              <a:cxnLst/>
              <a:rect l="l" t="t" r="r" b="b"/>
              <a:pathLst>
                <a:path w="5202424" h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38" name="TextBox 38"/>
          <p:cNvSpPr txBox="1"/>
          <p:nvPr/>
        </p:nvSpPr>
        <p:spPr>
          <a:xfrm>
            <a:off x="1065991" y="6587209"/>
            <a:ext cx="3839042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rint 1 </a:t>
            </a:r>
          </a:p>
          <a:p>
            <a:pPr marL="0" lvl="0" indent="0" algn="ctr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(Semanas 1–3)  Registro base + Offline + API/DB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38889" b="-3888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35478" y="4861598"/>
            <a:ext cx="798842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12  ÉPICAS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063337" y="7142715"/>
            <a:ext cx="2008640" cy="22442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V="1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07756" y="781050"/>
            <a:ext cx="4272488" cy="154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4"/>
              </a:lnSpc>
            </a:pPr>
            <a:r>
              <a:rPr lang="en-US" sz="8499" b="1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Épicas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57227" y="6444768"/>
            <a:ext cx="2578338" cy="224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Épica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2: Clasificación automática de incidentes con 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21175" y="6444768"/>
            <a:ext cx="2949557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Épic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3: Notificaciones críticas en tiempo real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50980" y="6444768"/>
            <a:ext cx="2417373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Épica 4: Auditoría y trazabilidad completa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5120" y="3326015"/>
            <a:ext cx="2949557" cy="2949557"/>
            <a:chOff x="0" y="0"/>
            <a:chExt cx="3932743" cy="39327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776975" y="6444768"/>
            <a:ext cx="2645848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Épica 1: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Registro de incidentes en terreno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571617" y="3326015"/>
            <a:ext cx="2949557" cy="2949557"/>
            <a:chOff x="0" y="0"/>
            <a:chExt cx="3932743" cy="39327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6518115" y="3326015"/>
            <a:ext cx="2949557" cy="2949557"/>
            <a:chOff x="0" y="0"/>
            <a:chExt cx="3932743" cy="39327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8" name="Group 28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9284888" y="3326015"/>
            <a:ext cx="2949557" cy="2949557"/>
            <a:chOff x="0" y="0"/>
            <a:chExt cx="3932743" cy="39327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6" name="Group 36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11968353" y="3326015"/>
            <a:ext cx="2949557" cy="2949557"/>
            <a:chOff x="0" y="0"/>
            <a:chExt cx="3932743" cy="393274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4" name="Group 44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50" name="TextBox 50"/>
          <p:cNvSpPr txBox="1"/>
          <p:nvPr/>
        </p:nvSpPr>
        <p:spPr>
          <a:xfrm>
            <a:off x="12301728" y="6444768"/>
            <a:ext cx="2417373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Épica 5: Reporterías y KPIs operativos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4905325" y="3326015"/>
            <a:ext cx="2949557" cy="2949557"/>
            <a:chOff x="0" y="0"/>
            <a:chExt cx="3932743" cy="393274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3" name="Group 53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59" name="TextBox 59"/>
          <p:cNvSpPr txBox="1"/>
          <p:nvPr/>
        </p:nvSpPr>
        <p:spPr>
          <a:xfrm>
            <a:off x="15171418" y="6275572"/>
            <a:ext cx="2417373" cy="268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Épica 6: Seguridad y control de acceso basado en roles (RBAC)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38889" b="-3888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35478" y="4861598"/>
            <a:ext cx="798842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13  Evidencias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161388" y="7085919"/>
            <a:ext cx="1755689" cy="196166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0" y="-494757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0" y="-4658127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0" y="-5237029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30233" y="617220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525090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250905" y="0"/>
                </a:lnTo>
                <a:lnTo>
                  <a:pt x="5250905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13351" y="1019175"/>
            <a:ext cx="566129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17"/>
              </a:lnSpc>
              <a:spcBef>
                <a:spcPct val="0"/>
              </a:spcBef>
            </a:pPr>
            <a:r>
              <a:rPr lang="en-US" sz="493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Evidencias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404197"/>
            <a:ext cx="6776144" cy="1053466"/>
            <a:chOff x="0" y="0"/>
            <a:chExt cx="1784664" cy="2774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4664" cy="277456"/>
            </a:xfrm>
            <a:custGeom>
              <a:avLst/>
              <a:gdLst/>
              <a:ahLst/>
              <a:cxnLst/>
              <a:rect l="l" t="t" r="r" b="b"/>
              <a:pathLst>
                <a:path w="1784664" h="277456">
                  <a:moveTo>
                    <a:pt x="15995" y="0"/>
                  </a:moveTo>
                  <a:lnTo>
                    <a:pt x="1768668" y="0"/>
                  </a:lnTo>
                  <a:cubicBezTo>
                    <a:pt x="1777502" y="0"/>
                    <a:pt x="1784664" y="7161"/>
                    <a:pt x="1784664" y="15995"/>
                  </a:cubicBezTo>
                  <a:lnTo>
                    <a:pt x="1784664" y="261461"/>
                  </a:lnTo>
                  <a:cubicBezTo>
                    <a:pt x="1784664" y="270295"/>
                    <a:pt x="1777502" y="277456"/>
                    <a:pt x="1768668" y="277456"/>
                  </a:cubicBezTo>
                  <a:lnTo>
                    <a:pt x="15995" y="277456"/>
                  </a:lnTo>
                  <a:cubicBezTo>
                    <a:pt x="7161" y="277456"/>
                    <a:pt x="0" y="270295"/>
                    <a:pt x="0" y="261461"/>
                  </a:cubicBezTo>
                  <a:lnTo>
                    <a:pt x="0" y="15995"/>
                  </a:lnTo>
                  <a:cubicBezTo>
                    <a:pt x="0" y="7161"/>
                    <a:pt x="7161" y="0"/>
                    <a:pt x="15995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84664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85491" y="2643211"/>
            <a:ext cx="6304048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Estructura y gobernanza de evidencias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417327" y="2404197"/>
            <a:ext cx="8692948" cy="1053466"/>
            <a:chOff x="0" y="0"/>
            <a:chExt cx="2289501" cy="2774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89501" cy="277456"/>
            </a:xfrm>
            <a:custGeom>
              <a:avLst/>
              <a:gdLst/>
              <a:ahLst/>
              <a:cxnLst/>
              <a:rect l="l" t="t" r="r" b="b"/>
              <a:pathLst>
                <a:path w="2289501" h="277456">
                  <a:moveTo>
                    <a:pt x="12468" y="0"/>
                  </a:moveTo>
                  <a:lnTo>
                    <a:pt x="2277032" y="0"/>
                  </a:lnTo>
                  <a:cubicBezTo>
                    <a:pt x="2280339" y="0"/>
                    <a:pt x="2283510" y="1314"/>
                    <a:pt x="2285849" y="3652"/>
                  </a:cubicBezTo>
                  <a:cubicBezTo>
                    <a:pt x="2288187" y="5990"/>
                    <a:pt x="2289501" y="9162"/>
                    <a:pt x="2289501" y="12468"/>
                  </a:cubicBezTo>
                  <a:lnTo>
                    <a:pt x="2289501" y="264988"/>
                  </a:lnTo>
                  <a:cubicBezTo>
                    <a:pt x="2289501" y="271874"/>
                    <a:pt x="2283918" y="277456"/>
                    <a:pt x="2277032" y="277456"/>
                  </a:cubicBezTo>
                  <a:lnTo>
                    <a:pt x="12468" y="277456"/>
                  </a:lnTo>
                  <a:cubicBezTo>
                    <a:pt x="5582" y="277456"/>
                    <a:pt x="0" y="271874"/>
                    <a:pt x="0" y="264988"/>
                  </a:cubicBezTo>
                  <a:lnTo>
                    <a:pt x="0" y="12468"/>
                  </a:lnTo>
                  <a:cubicBezTo>
                    <a:pt x="0" y="5582"/>
                    <a:pt x="5582" y="0"/>
                    <a:pt x="12468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89501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39827" y="2643211"/>
            <a:ext cx="8047947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RTM — Matriz de Trazabilidad (/docs/rtm.xlsx)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49795" y="5790852"/>
            <a:ext cx="4902466" cy="1053466"/>
            <a:chOff x="0" y="0"/>
            <a:chExt cx="1291184" cy="2774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1184" cy="277456"/>
            </a:xfrm>
            <a:custGeom>
              <a:avLst/>
              <a:gdLst/>
              <a:ahLst/>
              <a:cxnLst/>
              <a:rect l="l" t="t" r="r" b="b"/>
              <a:pathLst>
                <a:path w="1291184" h="277456">
                  <a:moveTo>
                    <a:pt x="22109" y="0"/>
                  </a:moveTo>
                  <a:lnTo>
                    <a:pt x="1269076" y="0"/>
                  </a:lnTo>
                  <a:cubicBezTo>
                    <a:pt x="1274939" y="0"/>
                    <a:pt x="1280563" y="2329"/>
                    <a:pt x="1284709" y="6475"/>
                  </a:cubicBezTo>
                  <a:cubicBezTo>
                    <a:pt x="1288855" y="10622"/>
                    <a:pt x="1291184" y="16245"/>
                    <a:pt x="1291184" y="22109"/>
                  </a:cubicBezTo>
                  <a:lnTo>
                    <a:pt x="1291184" y="255347"/>
                  </a:lnTo>
                  <a:cubicBezTo>
                    <a:pt x="1291184" y="261211"/>
                    <a:pt x="1288855" y="266835"/>
                    <a:pt x="1284709" y="270981"/>
                  </a:cubicBezTo>
                  <a:cubicBezTo>
                    <a:pt x="1280563" y="275127"/>
                    <a:pt x="1274939" y="277456"/>
                    <a:pt x="1269076" y="277456"/>
                  </a:cubicBezTo>
                  <a:lnTo>
                    <a:pt x="22109" y="277456"/>
                  </a:lnTo>
                  <a:cubicBezTo>
                    <a:pt x="16245" y="277456"/>
                    <a:pt x="10622" y="275127"/>
                    <a:pt x="6475" y="270981"/>
                  </a:cubicBezTo>
                  <a:cubicBezTo>
                    <a:pt x="2329" y="266835"/>
                    <a:pt x="0" y="261211"/>
                    <a:pt x="0" y="255347"/>
                  </a:cubicBezTo>
                  <a:lnTo>
                    <a:pt x="0" y="22109"/>
                  </a:lnTo>
                  <a:cubicBezTo>
                    <a:pt x="0" y="16245"/>
                    <a:pt x="2329" y="10622"/>
                    <a:pt x="6475" y="6475"/>
                  </a:cubicBezTo>
                  <a:cubicBezTo>
                    <a:pt x="10622" y="2329"/>
                    <a:pt x="16245" y="0"/>
                    <a:pt x="22109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91184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43900" y="6088552"/>
            <a:ext cx="4514256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Sprint Backlog (</a:t>
            </a:r>
            <a:r>
              <a:rPr lang="en-US" sz="2799" b="1" dirty="0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por</a:t>
            </a: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sprint)</a:t>
            </a:r>
          </a:p>
        </p:txBody>
      </p:sp>
      <p:graphicFrame>
        <p:nvGraphicFramePr>
          <p:cNvPr id="20" name="Object 20"/>
          <p:cNvGraphicFramePr/>
          <p:nvPr>
            <p:extLst>
              <p:ext uri="{D42A27DB-BD31-4B8C-83A1-F6EECF244321}">
                <p14:modId xmlns:p14="http://schemas.microsoft.com/office/powerpoint/2010/main" val="4010171067"/>
              </p:ext>
            </p:extLst>
          </p:nvPr>
        </p:nvGraphicFramePr>
        <p:xfrm>
          <a:off x="5943600" y="3859140"/>
          <a:ext cx="11317282" cy="4916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0553700" imgH="5105400" progId="Excel.Sheet.12">
                  <p:embed/>
                </p:oleObj>
              </mc:Choice>
              <mc:Fallback>
                <p:oleObj name="Worksheet" r:id="rId6" imgW="10553700" imgH="5105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3600" y="3859140"/>
                        <a:ext cx="11317282" cy="4916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38889" b="-3888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35478" y="4861598"/>
            <a:ext cx="798842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01 CONTEXTO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9592263" y="7429457"/>
            <a:ext cx="1905644" cy="212921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0" y="-494757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0" y="-4658127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0" y="-5237029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30233" y="617220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525090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250905" y="0"/>
                </a:lnTo>
                <a:lnTo>
                  <a:pt x="5250905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65430" y="3665884"/>
            <a:ext cx="8393870" cy="5592416"/>
          </a:xfrm>
          <a:custGeom>
            <a:avLst/>
            <a:gdLst/>
            <a:ahLst/>
            <a:cxnLst/>
            <a:rect l="l" t="t" r="r" b="b"/>
            <a:pathLst>
              <a:path w="8393870" h="5592416">
                <a:moveTo>
                  <a:pt x="0" y="0"/>
                </a:moveTo>
                <a:lnTo>
                  <a:pt x="8393870" y="0"/>
                </a:lnTo>
                <a:lnTo>
                  <a:pt x="8393870" y="5592416"/>
                </a:lnTo>
                <a:lnTo>
                  <a:pt x="0" y="5592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13351" y="1019175"/>
            <a:ext cx="566129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17"/>
              </a:lnSpc>
              <a:spcBef>
                <a:spcPct val="0"/>
              </a:spcBef>
            </a:pPr>
            <a:r>
              <a:rPr lang="en-US" sz="493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Evidencias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404197"/>
            <a:ext cx="9564897" cy="1053466"/>
            <a:chOff x="0" y="0"/>
            <a:chExt cx="2519150" cy="2774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19150" cy="277456"/>
            </a:xfrm>
            <a:custGeom>
              <a:avLst/>
              <a:gdLst/>
              <a:ahLst/>
              <a:cxnLst/>
              <a:rect l="l" t="t" r="r" b="b"/>
              <a:pathLst>
                <a:path w="2519150" h="277456">
                  <a:moveTo>
                    <a:pt x="11332" y="0"/>
                  </a:moveTo>
                  <a:lnTo>
                    <a:pt x="2507818" y="0"/>
                  </a:lnTo>
                  <a:cubicBezTo>
                    <a:pt x="2510823" y="0"/>
                    <a:pt x="2513706" y="1194"/>
                    <a:pt x="2515831" y="3319"/>
                  </a:cubicBezTo>
                  <a:cubicBezTo>
                    <a:pt x="2517956" y="5444"/>
                    <a:pt x="2519150" y="8326"/>
                    <a:pt x="2519150" y="11332"/>
                  </a:cubicBezTo>
                  <a:lnTo>
                    <a:pt x="2519150" y="266124"/>
                  </a:lnTo>
                  <a:cubicBezTo>
                    <a:pt x="2519150" y="272383"/>
                    <a:pt x="2514077" y="277456"/>
                    <a:pt x="2507818" y="277456"/>
                  </a:cubicBezTo>
                  <a:lnTo>
                    <a:pt x="11332" y="277456"/>
                  </a:lnTo>
                  <a:cubicBezTo>
                    <a:pt x="5073" y="277456"/>
                    <a:pt x="0" y="272383"/>
                    <a:pt x="0" y="266124"/>
                  </a:cubicBezTo>
                  <a:lnTo>
                    <a:pt x="0" y="11332"/>
                  </a:lnTo>
                  <a:cubicBezTo>
                    <a:pt x="0" y="5073"/>
                    <a:pt x="5073" y="0"/>
                    <a:pt x="11332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519150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5491" y="2643211"/>
            <a:ext cx="9126412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Casos de prueba QA (/qa/casos_prueba y /qa/reportes)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791038"/>
            <a:ext cx="7201454" cy="1053466"/>
            <a:chOff x="0" y="0"/>
            <a:chExt cx="1896679" cy="2774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96679" cy="277456"/>
            </a:xfrm>
            <a:custGeom>
              <a:avLst/>
              <a:gdLst/>
              <a:ahLst/>
              <a:cxnLst/>
              <a:rect l="l" t="t" r="r" b="b"/>
              <a:pathLst>
                <a:path w="1896679" h="277456">
                  <a:moveTo>
                    <a:pt x="15051" y="0"/>
                  </a:moveTo>
                  <a:lnTo>
                    <a:pt x="1881629" y="0"/>
                  </a:lnTo>
                  <a:cubicBezTo>
                    <a:pt x="1889941" y="0"/>
                    <a:pt x="1896679" y="6738"/>
                    <a:pt x="1896679" y="15051"/>
                  </a:cubicBezTo>
                  <a:lnTo>
                    <a:pt x="1896679" y="262405"/>
                  </a:lnTo>
                  <a:cubicBezTo>
                    <a:pt x="1896679" y="266397"/>
                    <a:pt x="1895094" y="270225"/>
                    <a:pt x="1892271" y="273048"/>
                  </a:cubicBezTo>
                  <a:cubicBezTo>
                    <a:pt x="1889449" y="275870"/>
                    <a:pt x="1885620" y="277456"/>
                    <a:pt x="1881629" y="277456"/>
                  </a:cubicBezTo>
                  <a:lnTo>
                    <a:pt x="15051" y="277456"/>
                  </a:lnTo>
                  <a:cubicBezTo>
                    <a:pt x="11059" y="277456"/>
                    <a:pt x="7231" y="275870"/>
                    <a:pt x="4408" y="273048"/>
                  </a:cubicBezTo>
                  <a:cubicBezTo>
                    <a:pt x="1586" y="270225"/>
                    <a:pt x="0" y="266397"/>
                    <a:pt x="0" y="262405"/>
                  </a:cubicBezTo>
                  <a:lnTo>
                    <a:pt x="0" y="15051"/>
                  </a:lnTo>
                  <a:cubicBezTo>
                    <a:pt x="0" y="11059"/>
                    <a:pt x="1586" y="7231"/>
                    <a:pt x="4408" y="4408"/>
                  </a:cubicBezTo>
                  <a:cubicBezTo>
                    <a:pt x="7231" y="1586"/>
                    <a:pt x="11059" y="0"/>
                    <a:pt x="15051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896679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85491" y="4030053"/>
            <a:ext cx="6762969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Reportes de CI/CD (/ci/artifacts/{fecha})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62990" y="5177880"/>
            <a:ext cx="7267164" cy="1053466"/>
            <a:chOff x="0" y="0"/>
            <a:chExt cx="1913986" cy="2774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985" cy="277456"/>
            </a:xfrm>
            <a:custGeom>
              <a:avLst/>
              <a:gdLst/>
              <a:ahLst/>
              <a:cxnLst/>
              <a:rect l="l" t="t" r="r" b="b"/>
              <a:pathLst>
                <a:path w="1913985" h="277456">
                  <a:moveTo>
                    <a:pt x="14915" y="0"/>
                  </a:moveTo>
                  <a:lnTo>
                    <a:pt x="1899071" y="0"/>
                  </a:lnTo>
                  <a:cubicBezTo>
                    <a:pt x="1903026" y="0"/>
                    <a:pt x="1906820" y="1571"/>
                    <a:pt x="1909617" y="4368"/>
                  </a:cubicBezTo>
                  <a:cubicBezTo>
                    <a:pt x="1912414" y="7165"/>
                    <a:pt x="1913985" y="10959"/>
                    <a:pt x="1913985" y="14915"/>
                  </a:cubicBezTo>
                  <a:lnTo>
                    <a:pt x="1913985" y="262542"/>
                  </a:lnTo>
                  <a:cubicBezTo>
                    <a:pt x="1913985" y="270779"/>
                    <a:pt x="1907308" y="277456"/>
                    <a:pt x="1899071" y="277456"/>
                  </a:cubicBezTo>
                  <a:lnTo>
                    <a:pt x="14915" y="277456"/>
                  </a:lnTo>
                  <a:cubicBezTo>
                    <a:pt x="10959" y="277456"/>
                    <a:pt x="7165" y="275885"/>
                    <a:pt x="4368" y="273088"/>
                  </a:cubicBezTo>
                  <a:cubicBezTo>
                    <a:pt x="1571" y="270291"/>
                    <a:pt x="0" y="266497"/>
                    <a:pt x="0" y="262542"/>
                  </a:cubicBezTo>
                  <a:lnTo>
                    <a:pt x="0" y="14915"/>
                  </a:lnTo>
                  <a:cubicBezTo>
                    <a:pt x="0" y="10959"/>
                    <a:pt x="1571" y="7165"/>
                    <a:pt x="4368" y="4368"/>
                  </a:cubicBezTo>
                  <a:cubicBezTo>
                    <a:pt x="7165" y="1571"/>
                    <a:pt x="10959" y="0"/>
                    <a:pt x="14915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913986" cy="325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51200" y="5416894"/>
            <a:ext cx="6418778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PDF’s con folio y sello (/evidencias/pdf)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0" y="-494757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0" y="-4658127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0" y="-5237029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30233" y="617220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525090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250905" y="0"/>
                </a:lnTo>
                <a:lnTo>
                  <a:pt x="5250905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80644" y="2057400"/>
            <a:ext cx="13926711" cy="6650005"/>
          </a:xfrm>
          <a:custGeom>
            <a:avLst/>
            <a:gdLst/>
            <a:ahLst/>
            <a:cxnLst/>
            <a:rect l="l" t="t" r="r" b="b"/>
            <a:pathLst>
              <a:path w="13926711" h="6650005">
                <a:moveTo>
                  <a:pt x="0" y="0"/>
                </a:moveTo>
                <a:lnTo>
                  <a:pt x="13926712" y="0"/>
                </a:lnTo>
                <a:lnTo>
                  <a:pt x="13926712" y="6650005"/>
                </a:lnTo>
                <a:lnTo>
                  <a:pt x="0" y="6650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13351" y="1019175"/>
            <a:ext cx="566129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17"/>
              </a:lnSpc>
              <a:spcBef>
                <a:spcPct val="0"/>
              </a:spcBef>
            </a:pPr>
            <a:r>
              <a:rPr lang="en-US" sz="493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Evidencias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0" y="-494757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0" y="-4658127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0" y="-5237029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30233" y="617220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525090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250905" y="0"/>
                </a:lnTo>
                <a:lnTo>
                  <a:pt x="5250905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3983" y="2057400"/>
            <a:ext cx="16125317" cy="3930546"/>
          </a:xfrm>
          <a:custGeom>
            <a:avLst/>
            <a:gdLst/>
            <a:ahLst/>
            <a:cxnLst/>
            <a:rect l="l" t="t" r="r" b="b"/>
            <a:pathLst>
              <a:path w="16125317" h="3930546">
                <a:moveTo>
                  <a:pt x="0" y="0"/>
                </a:moveTo>
                <a:lnTo>
                  <a:pt x="16125317" y="0"/>
                </a:lnTo>
                <a:lnTo>
                  <a:pt x="16125317" y="3930546"/>
                </a:lnTo>
                <a:lnTo>
                  <a:pt x="0" y="3930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13351" y="1019175"/>
            <a:ext cx="566129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17"/>
              </a:lnSpc>
              <a:spcBef>
                <a:spcPct val="0"/>
              </a:spcBef>
            </a:pPr>
            <a:r>
              <a:rPr lang="en-US" sz="493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Evidencias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35785" y="6172200"/>
            <a:ext cx="14016431" cy="3554586"/>
            <a:chOff x="0" y="0"/>
            <a:chExt cx="3691570" cy="9361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91570" cy="936187"/>
            </a:xfrm>
            <a:custGeom>
              <a:avLst/>
              <a:gdLst/>
              <a:ahLst/>
              <a:cxnLst/>
              <a:rect l="l" t="t" r="r" b="b"/>
              <a:pathLst>
                <a:path w="3691570" h="936187">
                  <a:moveTo>
                    <a:pt x="7733" y="0"/>
                  </a:moveTo>
                  <a:lnTo>
                    <a:pt x="3683838" y="0"/>
                  </a:lnTo>
                  <a:cubicBezTo>
                    <a:pt x="3685889" y="0"/>
                    <a:pt x="3687856" y="815"/>
                    <a:pt x="3689305" y="2265"/>
                  </a:cubicBezTo>
                  <a:cubicBezTo>
                    <a:pt x="3690756" y="3715"/>
                    <a:pt x="3691570" y="5682"/>
                    <a:pt x="3691570" y="7733"/>
                  </a:cubicBezTo>
                  <a:lnTo>
                    <a:pt x="3691570" y="928454"/>
                  </a:lnTo>
                  <a:cubicBezTo>
                    <a:pt x="3691570" y="930505"/>
                    <a:pt x="3690756" y="932472"/>
                    <a:pt x="3689305" y="933922"/>
                  </a:cubicBezTo>
                  <a:cubicBezTo>
                    <a:pt x="3687856" y="935372"/>
                    <a:pt x="3685889" y="936187"/>
                    <a:pt x="3683838" y="936187"/>
                  </a:cubicBezTo>
                  <a:lnTo>
                    <a:pt x="7733" y="936187"/>
                  </a:lnTo>
                  <a:cubicBezTo>
                    <a:pt x="5682" y="936187"/>
                    <a:pt x="3715" y="935372"/>
                    <a:pt x="2265" y="933922"/>
                  </a:cubicBezTo>
                  <a:cubicBezTo>
                    <a:pt x="815" y="932472"/>
                    <a:pt x="0" y="930505"/>
                    <a:pt x="0" y="928454"/>
                  </a:cubicBezTo>
                  <a:lnTo>
                    <a:pt x="0" y="7733"/>
                  </a:lnTo>
                  <a:cubicBezTo>
                    <a:pt x="0" y="5682"/>
                    <a:pt x="815" y="3715"/>
                    <a:pt x="2265" y="2265"/>
                  </a:cubicBezTo>
                  <a:cubicBezTo>
                    <a:pt x="3715" y="815"/>
                    <a:pt x="5682" y="0"/>
                    <a:pt x="7733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FFD7F3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691570" cy="983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25452" y="6427406"/>
            <a:ext cx="12430643" cy="352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003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✅ RTM actualizado y subido a /docs/rtm.xlsx.</a:t>
            </a:r>
          </a:p>
          <a:p>
            <a:pPr marL="604519" lvl="1" indent="-302260" algn="just">
              <a:lnSpc>
                <a:spcPts val="4003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✅ Sprint Backlog exportado (CSV/PDF) con estados finales.</a:t>
            </a:r>
          </a:p>
          <a:p>
            <a:pPr marL="604519" lvl="1" indent="-302260" algn="just">
              <a:lnSpc>
                <a:spcPts val="4003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✅ Paquete CI/CD: junit, coverage (≥80%), SAST/DAST, logs de deploy.</a:t>
            </a:r>
          </a:p>
          <a:p>
            <a:pPr marL="604519" lvl="1" indent="-302260" algn="just">
              <a:lnSpc>
                <a:spcPts val="4003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✅ Casos de prueba ejecutados con reporte y capturas en /qa/reportes/.</a:t>
            </a:r>
          </a:p>
          <a:p>
            <a:pPr marL="604519" lvl="1" indent="-302260" algn="just">
              <a:lnSpc>
                <a:spcPts val="4003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✅ PDF’s generados para incidentes CLOSED del sprint con hash/QR.</a:t>
            </a:r>
          </a:p>
          <a:p>
            <a:pPr marL="604519" lvl="1" indent="-302260" algn="just">
              <a:lnSpc>
                <a:spcPts val="4003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✅ Acta de retrospectiva con acciones para el siguiente sprint.</a:t>
            </a:r>
          </a:p>
          <a:p>
            <a:pPr marL="0" lvl="1" indent="0" algn="just">
              <a:lnSpc>
                <a:spcPts val="4003"/>
              </a:lnSpc>
              <a:spcBef>
                <a:spcPct val="0"/>
              </a:spcBef>
            </a:pPr>
            <a:endParaRPr lang="en-US" sz="2799" b="1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2815" r="-3281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48600" y="4402887"/>
            <a:ext cx="7988420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14 </a:t>
            </a:r>
            <a:r>
              <a:rPr lang="en-US" sz="7200" b="1" dirty="0" err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Indicadores</a:t>
            </a:r>
            <a:r>
              <a:rPr lang="en-US" sz="8499" b="1" dirty="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de </a:t>
            </a:r>
            <a:r>
              <a:rPr lang="en-US" sz="8499" b="1" dirty="0" err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calidad</a:t>
            </a:r>
            <a:endParaRPr lang="en-US" sz="8499" b="1" dirty="0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9726070" y="7679489"/>
            <a:ext cx="1755689" cy="196166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47185" y="-841075"/>
            <a:ext cx="18288000" cy="4904932"/>
            <a:chOff x="0" y="0"/>
            <a:chExt cx="4816593" cy="12918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291834"/>
            </a:xfrm>
            <a:custGeom>
              <a:avLst/>
              <a:gdLst/>
              <a:ahLst/>
              <a:cxnLst/>
              <a:rect l="l" t="t" r="r" b="b"/>
              <a:pathLst>
                <a:path w="4816592" h="1291834">
                  <a:moveTo>
                    <a:pt x="0" y="0"/>
                  </a:moveTo>
                  <a:lnTo>
                    <a:pt x="4816592" y="0"/>
                  </a:lnTo>
                  <a:lnTo>
                    <a:pt x="4816592" y="1291834"/>
                  </a:lnTo>
                  <a:lnTo>
                    <a:pt x="0" y="1291834"/>
                  </a:lnTo>
                  <a:close/>
                </a:path>
              </a:pathLst>
            </a:custGeom>
            <a:solidFill>
              <a:srgbClr val="5F309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132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8222" y="608270"/>
            <a:ext cx="9296174" cy="231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98"/>
              </a:lnSpc>
            </a:pPr>
            <a:r>
              <a:rPr lang="en-US" sz="73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Indicadores </a:t>
            </a:r>
          </a:p>
          <a:p>
            <a:pPr algn="l">
              <a:lnSpc>
                <a:spcPts val="9198"/>
              </a:lnSpc>
            </a:pPr>
            <a:r>
              <a:rPr lang="en-US" sz="73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 calidad</a:t>
            </a:r>
          </a:p>
        </p:txBody>
      </p:sp>
      <p:sp>
        <p:nvSpPr>
          <p:cNvPr id="7" name="Freeform 7"/>
          <p:cNvSpPr/>
          <p:nvPr/>
        </p:nvSpPr>
        <p:spPr>
          <a:xfrm>
            <a:off x="12898818" y="2185282"/>
            <a:ext cx="5709883" cy="1204266"/>
          </a:xfrm>
          <a:custGeom>
            <a:avLst/>
            <a:gdLst/>
            <a:ahLst/>
            <a:cxnLst/>
            <a:rect l="l" t="t" r="r" b="b"/>
            <a:pathLst>
              <a:path w="5709883" h="1204266">
                <a:moveTo>
                  <a:pt x="0" y="0"/>
                </a:moveTo>
                <a:lnTo>
                  <a:pt x="5709883" y="0"/>
                </a:lnTo>
                <a:lnTo>
                  <a:pt x="5709883" y="1204267"/>
                </a:lnTo>
                <a:lnTo>
                  <a:pt x="0" y="1204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0834401" y="625760"/>
            <a:ext cx="8942211" cy="1300685"/>
          </a:xfrm>
          <a:custGeom>
            <a:avLst/>
            <a:gdLst/>
            <a:ahLst/>
            <a:cxnLst/>
            <a:rect l="l" t="t" r="r" b="b"/>
            <a:pathLst>
              <a:path w="8942211" h="1300685">
                <a:moveTo>
                  <a:pt x="8942211" y="0"/>
                </a:moveTo>
                <a:lnTo>
                  <a:pt x="0" y="0"/>
                </a:lnTo>
                <a:lnTo>
                  <a:pt x="0" y="1300685"/>
                </a:lnTo>
                <a:lnTo>
                  <a:pt x="8942211" y="1300685"/>
                </a:lnTo>
                <a:lnTo>
                  <a:pt x="89422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05506" y="3103064"/>
            <a:ext cx="8942211" cy="1300685"/>
          </a:xfrm>
          <a:custGeom>
            <a:avLst/>
            <a:gdLst/>
            <a:ahLst/>
            <a:cxnLst/>
            <a:rect l="l" t="t" r="r" b="b"/>
            <a:pathLst>
              <a:path w="8942211" h="1300685">
                <a:moveTo>
                  <a:pt x="0" y="0"/>
                </a:moveTo>
                <a:lnTo>
                  <a:pt x="8942211" y="0"/>
                </a:lnTo>
                <a:lnTo>
                  <a:pt x="8942211" y="1300685"/>
                </a:lnTo>
                <a:lnTo>
                  <a:pt x="0" y="1300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36261" y="1227833"/>
            <a:ext cx="2273016" cy="252557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975037" y="7353306"/>
            <a:ext cx="2578338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icadores de Proceso (Agile)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4843" y="7342513"/>
            <a:ext cx="2949557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ndicadores DevOps (DORA)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54102" y="7342513"/>
            <a:ext cx="2771025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Captura de datos e implementación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51301" y="4321032"/>
            <a:ext cx="2949557" cy="2949557"/>
            <a:chOff x="0" y="0"/>
            <a:chExt cx="3932743" cy="39327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1803156" y="7270589"/>
            <a:ext cx="2645848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Indicadores de P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roducto (servicio/uso)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789428" y="4403749"/>
            <a:ext cx="2949557" cy="2949557"/>
            <a:chOff x="0" y="0"/>
            <a:chExt cx="3932743" cy="39327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7884843" y="4321032"/>
            <a:ext cx="2949557" cy="2949557"/>
            <a:chOff x="0" y="0"/>
            <a:chExt cx="3932743" cy="39327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11064836" y="4403749"/>
            <a:ext cx="2949557" cy="2949557"/>
            <a:chOff x="0" y="0"/>
            <a:chExt cx="3932743" cy="393274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1" name="Group 41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13830728" y="4403749"/>
            <a:ext cx="2949557" cy="2949557"/>
            <a:chOff x="0" y="0"/>
            <a:chExt cx="3932743" cy="393274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932743" cy="3932743"/>
            </a:xfrm>
            <a:custGeom>
              <a:avLst/>
              <a:gdLst/>
              <a:ahLst/>
              <a:cxnLst/>
              <a:rect l="l" t="t" r="r" b="b"/>
              <a:pathLst>
                <a:path w="3932743" h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9" name="Group 49"/>
            <p:cNvGrpSpPr/>
            <p:nvPr/>
          </p:nvGrpSpPr>
          <p:grpSpPr>
            <a:xfrm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243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13830728" y="7270589"/>
            <a:ext cx="3162480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Reportes y tableros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23085" y="4723922"/>
            <a:ext cx="842439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15 Cronograma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9853236" y="6969176"/>
            <a:ext cx="1932440" cy="215915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7227"/>
            <a:ext cx="7275135" cy="9572547"/>
          </a:xfrm>
          <a:custGeom>
            <a:avLst/>
            <a:gdLst/>
            <a:ahLst/>
            <a:cxnLst/>
            <a:rect l="l" t="t" r="r" b="b"/>
            <a:pathLst>
              <a:path w="7275135" h="9572547">
                <a:moveTo>
                  <a:pt x="0" y="0"/>
                </a:moveTo>
                <a:lnTo>
                  <a:pt x="7275135" y="0"/>
                </a:lnTo>
                <a:lnTo>
                  <a:pt x="7275135" y="9572546"/>
                </a:lnTo>
                <a:lnTo>
                  <a:pt x="0" y="9572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88191" y="4785921"/>
            <a:ext cx="5758125" cy="71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657"/>
              </a:lnSpc>
              <a:spcBef>
                <a:spcPct val="0"/>
              </a:spcBef>
            </a:pPr>
            <a:r>
              <a:rPr lang="en-US" sz="47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Carta gantt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3720651"/>
            <a:ext cx="8863647" cy="284569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1638" y="1329401"/>
            <a:ext cx="16404725" cy="7628197"/>
          </a:xfrm>
          <a:custGeom>
            <a:avLst/>
            <a:gdLst/>
            <a:ahLst/>
            <a:cxnLst/>
            <a:rect l="l" t="t" r="r" b="b"/>
            <a:pathLst>
              <a:path w="16404725" h="7628197">
                <a:moveTo>
                  <a:pt x="0" y="0"/>
                </a:moveTo>
                <a:lnTo>
                  <a:pt x="16404724" y="0"/>
                </a:lnTo>
                <a:lnTo>
                  <a:pt x="16404724" y="7628198"/>
                </a:lnTo>
                <a:lnTo>
                  <a:pt x="0" y="762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2855" y="4130680"/>
            <a:ext cx="15239122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16 Conclusión General </a:t>
            </a:r>
          </a:p>
          <a:p>
            <a:pPr algn="r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y Reflexiones Individuales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-5400000">
            <a:off x="6534792" y="6807963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9227726" y="-887020"/>
            <a:ext cx="11465939" cy="11465939"/>
          </a:xfrm>
          <a:custGeom>
            <a:avLst/>
            <a:gdLst/>
            <a:ahLst/>
            <a:cxnLst/>
            <a:rect l="l" t="t" r="r" b="b"/>
            <a:pathLst>
              <a:path w="11465939" h="11465939">
                <a:moveTo>
                  <a:pt x="0" y="0"/>
                </a:moveTo>
                <a:lnTo>
                  <a:pt x="11465939" y="0"/>
                </a:lnTo>
                <a:lnTo>
                  <a:pt x="11465939" y="11465939"/>
                </a:lnTo>
                <a:lnTo>
                  <a:pt x="0" y="11465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V="1">
            <a:off x="-2576255" y="0"/>
            <a:ext cx="12383261" cy="12383261"/>
          </a:xfrm>
          <a:custGeom>
            <a:avLst/>
            <a:gdLst/>
            <a:ahLst/>
            <a:cxnLst/>
            <a:rect l="l" t="t" r="r" b="b"/>
            <a:pathLst>
              <a:path w="12383261" h="12383261">
                <a:moveTo>
                  <a:pt x="0" y="12383261"/>
                </a:moveTo>
                <a:lnTo>
                  <a:pt x="12383261" y="12383261"/>
                </a:lnTo>
                <a:lnTo>
                  <a:pt x="12383261" y="0"/>
                </a:lnTo>
                <a:lnTo>
                  <a:pt x="0" y="0"/>
                </a:lnTo>
                <a:lnTo>
                  <a:pt x="0" y="123832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53968" y="2883974"/>
            <a:ext cx="6677018" cy="615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EcoTrack es técnicamente factible gracias a una arquitectura probada (React, Node.js, MongoDB, n8n) y prácticas DevSecOps, cumpliendo objetivos de rendimiento, seguridad y disponibilidad.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En lo económico, mantiene costos contenidos (~CLP 650.000/mes en piloto) y entrega beneficios claros al reducir TTA/TTR y mejorar evidencias y cumplimiento regulatorio.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Legalmente, cumple con consentimiento, retención de datos, cadena de custodia y controles de privacidad, asegurando viabilidad en contextos regulados.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El proyecto aporta valor a la industria de residuos con trazabilidad integral y KPIs, y se alinea con competencias del perfil de egreso en ingeniería, seguridad, gestión ágil y DevOps.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630036" y="2198108"/>
            <a:ext cx="7524881" cy="752488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2987156" y="5690486"/>
            <a:ext cx="3567814" cy="3567814"/>
          </a:xfrm>
          <a:custGeom>
            <a:avLst/>
            <a:gdLst/>
            <a:ahLst/>
            <a:cxnLst/>
            <a:rect l="l" t="t" r="r" b="b"/>
            <a:pathLst>
              <a:path w="3567814" h="3567814">
                <a:moveTo>
                  <a:pt x="0" y="0"/>
                </a:moveTo>
                <a:lnTo>
                  <a:pt x="3567814" y="0"/>
                </a:lnTo>
                <a:lnTo>
                  <a:pt x="3567814" y="3567814"/>
                </a:lnTo>
                <a:lnTo>
                  <a:pt x="0" y="3567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295650"/>
            <a:ext cx="7484726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conclusiÓN</a:t>
            </a:r>
          </a:p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GENERAL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35602" y="5777390"/>
            <a:ext cx="4153193" cy="4375970"/>
          </a:xfrm>
          <a:custGeom>
            <a:avLst/>
            <a:gdLst/>
            <a:ahLst/>
            <a:cxnLst/>
            <a:rect l="l" t="t" r="r" b="b"/>
            <a:pathLst>
              <a:path w="4153193" h="4375970">
                <a:moveTo>
                  <a:pt x="0" y="0"/>
                </a:moveTo>
                <a:lnTo>
                  <a:pt x="4153193" y="0"/>
                </a:lnTo>
                <a:lnTo>
                  <a:pt x="4153193" y="4375970"/>
                </a:lnTo>
                <a:lnTo>
                  <a:pt x="0" y="4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3765" y="-227369"/>
            <a:ext cx="5411070" cy="5701319"/>
          </a:xfrm>
          <a:custGeom>
            <a:avLst/>
            <a:gdLst/>
            <a:ahLst/>
            <a:cxnLst/>
            <a:rect l="l" t="t" r="r" b="b"/>
            <a:pathLst>
              <a:path w="5411070" h="5701319">
                <a:moveTo>
                  <a:pt x="0" y="0"/>
                </a:moveTo>
                <a:lnTo>
                  <a:pt x="5411070" y="0"/>
                </a:lnTo>
                <a:lnTo>
                  <a:pt x="5411070" y="5701318"/>
                </a:lnTo>
                <a:lnTo>
                  <a:pt x="0" y="570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95157">
            <a:off x="1162689" y="669960"/>
            <a:ext cx="1496713" cy="1504922"/>
          </a:xfrm>
          <a:custGeom>
            <a:avLst/>
            <a:gdLst/>
            <a:ahLst/>
            <a:cxnLst/>
            <a:rect l="l" t="t" r="r" b="b"/>
            <a:pathLst>
              <a:path w="1496713" h="1504922">
                <a:moveTo>
                  <a:pt x="0" y="0"/>
                </a:moveTo>
                <a:lnTo>
                  <a:pt x="1496713" y="0"/>
                </a:lnTo>
                <a:lnTo>
                  <a:pt x="1496713" y="1504922"/>
                </a:lnTo>
                <a:lnTo>
                  <a:pt x="0" y="150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39956">
            <a:off x="15749091" y="8799176"/>
            <a:ext cx="1745766" cy="1755341"/>
          </a:xfrm>
          <a:custGeom>
            <a:avLst/>
            <a:gdLst/>
            <a:ahLst/>
            <a:cxnLst/>
            <a:rect l="l" t="t" r="r" b="b"/>
            <a:pathLst>
              <a:path w="1745766" h="1755341">
                <a:moveTo>
                  <a:pt x="0" y="0"/>
                </a:moveTo>
                <a:lnTo>
                  <a:pt x="1745766" y="0"/>
                </a:lnTo>
                <a:lnTo>
                  <a:pt x="1745766" y="1755341"/>
                </a:lnTo>
                <a:lnTo>
                  <a:pt x="0" y="175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79619" y="527968"/>
            <a:ext cx="8928762" cy="3738919"/>
          </a:xfrm>
          <a:custGeom>
            <a:avLst/>
            <a:gdLst/>
            <a:ahLst/>
            <a:cxnLst/>
            <a:rect l="l" t="t" r="r" b="b"/>
            <a:pathLst>
              <a:path w="8928762" h="3738919">
                <a:moveTo>
                  <a:pt x="0" y="0"/>
                </a:moveTo>
                <a:lnTo>
                  <a:pt x="8928762" y="0"/>
                </a:lnTo>
                <a:lnTo>
                  <a:pt x="8928762" y="3738919"/>
                </a:lnTo>
                <a:lnTo>
                  <a:pt x="0" y="37389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08948" y="4601926"/>
            <a:ext cx="15470103" cy="399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COSEMAR S.A. es una empresa experta en el manejo integral de residuos. Despliegan labores de recolección, transporte y disposición final de residuos bajo exigentes estándares de seguridad y calidad que les permiten ofrecer a sus clientes y usuarios el servicios de excelencia basados en el cuidado del medioambiente y la integridad de sus colaboradores y con un positivo impacto en las comunidades donde trabajan.</a:t>
            </a:r>
          </a:p>
          <a:p>
            <a:pPr algn="ctr">
              <a:lnSpc>
                <a:spcPts val="4550"/>
              </a:lnSpc>
            </a:pPr>
            <a:endParaRPr lang="en-US" sz="350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9227726" y="-887020"/>
            <a:ext cx="11465939" cy="11465939"/>
          </a:xfrm>
          <a:custGeom>
            <a:avLst/>
            <a:gdLst/>
            <a:ahLst/>
            <a:cxnLst/>
            <a:rect l="l" t="t" r="r" b="b"/>
            <a:pathLst>
              <a:path w="11465939" h="11465939">
                <a:moveTo>
                  <a:pt x="0" y="0"/>
                </a:moveTo>
                <a:lnTo>
                  <a:pt x="11465939" y="0"/>
                </a:lnTo>
                <a:lnTo>
                  <a:pt x="11465939" y="11465939"/>
                </a:lnTo>
                <a:lnTo>
                  <a:pt x="0" y="11465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5558898"/>
            <a:ext cx="4174758" cy="417475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5400000" flipV="1">
            <a:off x="-3126960" y="-1048130"/>
            <a:ext cx="12383261" cy="12383261"/>
          </a:xfrm>
          <a:custGeom>
            <a:avLst/>
            <a:gdLst/>
            <a:ahLst/>
            <a:cxnLst/>
            <a:rect l="l" t="t" r="r" b="b"/>
            <a:pathLst>
              <a:path w="12383261" h="12383261">
                <a:moveTo>
                  <a:pt x="0" y="12383260"/>
                </a:moveTo>
                <a:lnTo>
                  <a:pt x="12383261" y="12383260"/>
                </a:lnTo>
                <a:lnTo>
                  <a:pt x="12383261" y="0"/>
                </a:lnTo>
                <a:lnTo>
                  <a:pt x="0" y="0"/>
                </a:lnTo>
                <a:lnTo>
                  <a:pt x="0" y="123832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68921" y="5558898"/>
            <a:ext cx="4174758" cy="41747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59898" y="5558898"/>
            <a:ext cx="4076017" cy="4076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9676" y="2270842"/>
            <a:ext cx="1604360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Reflexiones Individuales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8701" y="5655552"/>
            <a:ext cx="3294756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Comprometido en aportar soluciones innovadoras que potencien este proyecto, el equipo de EcoTrack se enfocará en construir una plataforma escalable, segura y útil, guiada por buenas prácticas y visión colaborativa.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43475" y="5968132"/>
            <a:ext cx="4036005" cy="325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EcoTrack resume mi pasión por la tecnología con propósito: lidero con disciplina, integro roles clave y construyo soluciones escalables, seguras y reales que reflejan mi visión profesional y compromiso con el impacto social.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98972" y="6322749"/>
            <a:ext cx="3597870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Estoy firmemente comprometido a impulsar este proyecto, aportando soluciones innovadoras que aseguren su éxito a largo plazo.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8701" y="3872008"/>
            <a:ext cx="355387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b="1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Jose ignacio almontes fuenzalida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50787" y="3872008"/>
            <a:ext cx="355387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b="1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Carlos Eduardo navarro joansen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29400" y="3872008"/>
            <a:ext cx="355387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b="1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Giovanni bastián vargas contreras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29073" y="1374237"/>
            <a:ext cx="11238042" cy="7415993"/>
            <a:chOff x="0" y="0"/>
            <a:chExt cx="2959813" cy="1953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59814" cy="1953183"/>
            </a:xfrm>
            <a:custGeom>
              <a:avLst/>
              <a:gdLst/>
              <a:ahLst/>
              <a:cxnLst/>
              <a:rect l="l" t="t" r="r" b="b"/>
              <a:pathLst>
                <a:path w="2959814" h="1953183">
                  <a:moveTo>
                    <a:pt x="35134" y="0"/>
                  </a:moveTo>
                  <a:lnTo>
                    <a:pt x="2924679" y="0"/>
                  </a:lnTo>
                  <a:cubicBezTo>
                    <a:pt x="2944083" y="0"/>
                    <a:pt x="2959814" y="15730"/>
                    <a:pt x="2959814" y="35134"/>
                  </a:cubicBezTo>
                  <a:lnTo>
                    <a:pt x="2959814" y="1918049"/>
                  </a:lnTo>
                  <a:cubicBezTo>
                    <a:pt x="2959814" y="1927368"/>
                    <a:pt x="2956112" y="1936304"/>
                    <a:pt x="2949523" y="1942893"/>
                  </a:cubicBezTo>
                  <a:cubicBezTo>
                    <a:pt x="2942934" y="1949482"/>
                    <a:pt x="2933998" y="1953183"/>
                    <a:pt x="2924679" y="1953183"/>
                  </a:cubicBezTo>
                  <a:lnTo>
                    <a:pt x="35134" y="1953183"/>
                  </a:lnTo>
                  <a:cubicBezTo>
                    <a:pt x="25816" y="1953183"/>
                    <a:pt x="16879" y="1949482"/>
                    <a:pt x="10291" y="1942893"/>
                  </a:cubicBezTo>
                  <a:cubicBezTo>
                    <a:pt x="3702" y="1936304"/>
                    <a:pt x="0" y="1927368"/>
                    <a:pt x="0" y="1918049"/>
                  </a:cubicBezTo>
                  <a:lnTo>
                    <a:pt x="0" y="35134"/>
                  </a:lnTo>
                  <a:cubicBezTo>
                    <a:pt x="0" y="25816"/>
                    <a:pt x="3702" y="16879"/>
                    <a:pt x="10291" y="10291"/>
                  </a:cubicBezTo>
                  <a:cubicBezTo>
                    <a:pt x="16879" y="3702"/>
                    <a:pt x="25816" y="0"/>
                    <a:pt x="35134" y="0"/>
                  </a:cubicBezTo>
                  <a:close/>
                </a:path>
              </a:pathLst>
            </a:custGeom>
            <a:solidFill>
              <a:srgbClr val="690F8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59813" cy="1981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104514" y="1625534"/>
            <a:ext cx="10487161" cy="7035932"/>
          </a:xfrm>
          <a:custGeom>
            <a:avLst/>
            <a:gdLst/>
            <a:ahLst/>
            <a:cxnLst/>
            <a:rect l="l" t="t" r="r" b="b"/>
            <a:pathLst>
              <a:path w="10487161" h="7035932">
                <a:moveTo>
                  <a:pt x="0" y="0"/>
                </a:moveTo>
                <a:lnTo>
                  <a:pt x="10487161" y="0"/>
                </a:lnTo>
                <a:lnTo>
                  <a:pt x="10487161" y="7035932"/>
                </a:lnTo>
                <a:lnTo>
                  <a:pt x="0" y="703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067789" y="4445561"/>
            <a:ext cx="4560609" cy="128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3"/>
              </a:lnSpc>
              <a:spcBef>
                <a:spcPct val="0"/>
              </a:spcBef>
            </a:pPr>
            <a:r>
              <a:rPr lang="en-US" sz="8486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THANK YOU !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47897" y="1241063"/>
            <a:ext cx="4153193" cy="4375970"/>
          </a:xfrm>
          <a:custGeom>
            <a:avLst/>
            <a:gdLst/>
            <a:ahLst/>
            <a:cxnLst/>
            <a:rect l="l" t="t" r="r" b="b"/>
            <a:pathLst>
              <a:path w="4153193" h="4375970">
                <a:moveTo>
                  <a:pt x="0" y="0"/>
                </a:moveTo>
                <a:lnTo>
                  <a:pt x="4153194" y="0"/>
                </a:lnTo>
                <a:lnTo>
                  <a:pt x="4153194" y="4375970"/>
                </a:lnTo>
                <a:lnTo>
                  <a:pt x="0" y="4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30249" y="0"/>
            <a:ext cx="6757751" cy="982946"/>
          </a:xfrm>
          <a:custGeom>
            <a:avLst/>
            <a:gdLst/>
            <a:ahLst/>
            <a:cxnLst/>
            <a:rect l="l" t="t" r="r" b="b"/>
            <a:pathLst>
              <a:path w="6757751" h="982946">
                <a:moveTo>
                  <a:pt x="0" y="0"/>
                </a:moveTo>
                <a:lnTo>
                  <a:pt x="6757751" y="0"/>
                </a:lnTo>
                <a:lnTo>
                  <a:pt x="6757751" y="982946"/>
                </a:lnTo>
                <a:lnTo>
                  <a:pt x="0" y="98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07830" y="814866"/>
            <a:ext cx="4678806" cy="4929777"/>
          </a:xfrm>
          <a:custGeom>
            <a:avLst/>
            <a:gdLst/>
            <a:ahLst/>
            <a:cxnLst/>
            <a:rect l="l" t="t" r="r" b="b"/>
            <a:pathLst>
              <a:path w="4678806" h="4929777">
                <a:moveTo>
                  <a:pt x="0" y="0"/>
                </a:moveTo>
                <a:lnTo>
                  <a:pt x="4678806" y="0"/>
                </a:lnTo>
                <a:lnTo>
                  <a:pt x="4678806" y="4929777"/>
                </a:lnTo>
                <a:lnTo>
                  <a:pt x="0" y="4929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5157">
            <a:off x="2266586" y="8243952"/>
            <a:ext cx="1496713" cy="1504922"/>
          </a:xfrm>
          <a:custGeom>
            <a:avLst/>
            <a:gdLst/>
            <a:ahLst/>
            <a:cxnLst/>
            <a:rect l="l" t="t" r="r" b="b"/>
            <a:pathLst>
              <a:path w="1496713" h="1504922">
                <a:moveTo>
                  <a:pt x="0" y="0"/>
                </a:moveTo>
                <a:lnTo>
                  <a:pt x="1496713" y="0"/>
                </a:lnTo>
                <a:lnTo>
                  <a:pt x="1496713" y="1504921"/>
                </a:lnTo>
                <a:lnTo>
                  <a:pt x="0" y="15049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9956">
            <a:off x="14909331" y="8118742"/>
            <a:ext cx="1745766" cy="1755341"/>
          </a:xfrm>
          <a:custGeom>
            <a:avLst/>
            <a:gdLst/>
            <a:ahLst/>
            <a:cxnLst/>
            <a:rect l="l" t="t" r="r" b="b"/>
            <a:pathLst>
              <a:path w="1745766" h="1755341">
                <a:moveTo>
                  <a:pt x="0" y="0"/>
                </a:moveTo>
                <a:lnTo>
                  <a:pt x="1745766" y="0"/>
                </a:lnTo>
                <a:lnTo>
                  <a:pt x="1745766" y="1755341"/>
                </a:lnTo>
                <a:lnTo>
                  <a:pt x="0" y="17553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93371" y="3752032"/>
            <a:ext cx="11301259" cy="2782935"/>
          </a:xfrm>
          <a:custGeom>
            <a:avLst/>
            <a:gdLst/>
            <a:ahLst/>
            <a:cxnLst/>
            <a:rect l="l" t="t" r="r" b="b"/>
            <a:pathLst>
              <a:path w="11301259" h="2782935">
                <a:moveTo>
                  <a:pt x="0" y="0"/>
                </a:moveTo>
                <a:lnTo>
                  <a:pt x="11301258" y="0"/>
                </a:lnTo>
                <a:lnTo>
                  <a:pt x="11301258" y="2782936"/>
                </a:lnTo>
                <a:lnTo>
                  <a:pt x="0" y="2782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 flipV="1">
            <a:off x="0" y="0"/>
            <a:ext cx="6757751" cy="982946"/>
          </a:xfrm>
          <a:custGeom>
            <a:avLst/>
            <a:gdLst/>
            <a:ahLst/>
            <a:cxnLst/>
            <a:rect l="l" t="t" r="r" b="b"/>
            <a:pathLst>
              <a:path w="6757751" h="982946">
                <a:moveTo>
                  <a:pt x="0" y="982946"/>
                </a:moveTo>
                <a:lnTo>
                  <a:pt x="6757751" y="982946"/>
                </a:lnTo>
                <a:lnTo>
                  <a:pt x="6757751" y="0"/>
                </a:lnTo>
                <a:lnTo>
                  <a:pt x="0" y="0"/>
                </a:lnTo>
                <a:lnTo>
                  <a:pt x="0" y="98294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35478" y="4861598"/>
            <a:ext cx="798842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02 PROBLEMA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091086" y="7279597"/>
            <a:ext cx="1856240" cy="20740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0" y="-49018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152400" y="-47494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0" y="-4446215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7738970" cy="10287000"/>
            <a:chOff x="0" y="0"/>
            <a:chExt cx="1031862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4938" r="24938"/>
            <a:stretch>
              <a:fillRect/>
            </a:stretch>
          </p:blipFill>
          <p:spPr>
            <a:xfrm>
              <a:off x="0" y="0"/>
              <a:ext cx="10318627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-1976650" y="8731250"/>
            <a:ext cx="5471873" cy="1154068"/>
          </a:xfrm>
          <a:custGeom>
            <a:avLst/>
            <a:gdLst/>
            <a:ahLst/>
            <a:cxnLst/>
            <a:rect l="l" t="t" r="r" b="b"/>
            <a:pathLst>
              <a:path w="5471873" h="1154068">
                <a:moveTo>
                  <a:pt x="0" y="0"/>
                </a:moveTo>
                <a:lnTo>
                  <a:pt x="5471873" y="0"/>
                </a:lnTo>
                <a:lnTo>
                  <a:pt x="5471873" y="1154068"/>
                </a:lnTo>
                <a:lnTo>
                  <a:pt x="0" y="115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87708" y="0"/>
            <a:ext cx="11063219" cy="1609196"/>
          </a:xfrm>
          <a:custGeom>
            <a:avLst/>
            <a:gdLst/>
            <a:ahLst/>
            <a:cxnLst/>
            <a:rect l="l" t="t" r="r" b="b"/>
            <a:pathLst>
              <a:path w="11063219" h="1609196">
                <a:moveTo>
                  <a:pt x="0" y="0"/>
                </a:moveTo>
                <a:lnTo>
                  <a:pt x="11063219" y="0"/>
                </a:lnTo>
                <a:lnTo>
                  <a:pt x="11063219" y="1609196"/>
                </a:lnTo>
                <a:lnTo>
                  <a:pt x="0" y="1609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86461" y="8352874"/>
            <a:ext cx="9081146" cy="1532443"/>
          </a:xfrm>
          <a:custGeom>
            <a:avLst/>
            <a:gdLst/>
            <a:ahLst/>
            <a:cxnLst/>
            <a:rect l="l" t="t" r="r" b="b"/>
            <a:pathLst>
              <a:path w="9081146" h="1532443">
                <a:moveTo>
                  <a:pt x="0" y="0"/>
                </a:moveTo>
                <a:lnTo>
                  <a:pt x="9081146" y="0"/>
                </a:lnTo>
                <a:lnTo>
                  <a:pt x="9081146" y="1532444"/>
                </a:lnTo>
                <a:lnTo>
                  <a:pt x="0" y="1532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994768" y="1869488"/>
            <a:ext cx="8264532" cy="618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Cosemar enfrenta un problema crítico en la gestión de sus incidentes y un largo tiempo de respuesta. Actualmente, un solo incidente puede tardar hasta seis meses en resolverse. Este prolongado periodo no solo genera un alto costo en tiempo y recursos, sino que también provoca importantes pérdidas económicas a largo plazo. La falta de un sistema ágil para atender y cerrar incidentes genera un cuello de botella que afecta la productividad y la rentabilidad de la empresa. En resumen, la ineficiencia en la gestión de incidentes en Cosemar se traduce directamente en una pérdida de tiempo y dinero.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7737" y="1614208"/>
            <a:ext cx="7046114" cy="7046114"/>
          </a:xfrm>
          <a:custGeom>
            <a:avLst/>
            <a:gdLst/>
            <a:ahLst/>
            <a:cxnLst/>
            <a:rect l="l" t="t" r="r" b="b"/>
            <a:pathLst>
              <a:path w="7046114" h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31" y="2528347"/>
            <a:ext cx="5230326" cy="523030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545119">
            <a:off x="13604405" y="5326250"/>
            <a:ext cx="9367190" cy="6335626"/>
          </a:xfrm>
          <a:custGeom>
            <a:avLst/>
            <a:gdLst/>
            <a:ahLst/>
            <a:cxnLst/>
            <a:rect l="l" t="t" r="r" b="b"/>
            <a:pathLst>
              <a:path w="9367190" h="6335626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272769">
            <a:off x="3789676" y="-6005800"/>
            <a:ext cx="6996349" cy="8370428"/>
          </a:xfrm>
          <a:custGeom>
            <a:avLst/>
            <a:gdLst/>
            <a:ahLst/>
            <a:cxnLst/>
            <a:rect l="l" t="t" r="r" b="b"/>
            <a:pathLst>
              <a:path w="6996349" h="8370428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576" r="-1029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35478" y="4861598"/>
            <a:ext cx="83392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03 NECESIDAD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480479" y="299697"/>
            <a:ext cx="7367001" cy="4843803"/>
          </a:xfrm>
          <a:custGeom>
            <a:avLst/>
            <a:gdLst/>
            <a:ahLst/>
            <a:cxnLst/>
            <a:rect l="l" t="t" r="r" b="b"/>
            <a:pathLst>
              <a:path w="7367001" h="4843803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5400000">
            <a:off x="10042666" y="7645272"/>
            <a:ext cx="1755689" cy="1961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464628" y="3366928"/>
            <a:ext cx="690653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48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necesidades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383470"/>
            <a:ext cx="9307089" cy="1301010"/>
            <a:chOff x="0" y="0"/>
            <a:chExt cx="581456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14560" cy="812800"/>
            </a:xfrm>
            <a:custGeom>
              <a:avLst/>
              <a:gdLst/>
              <a:ahLst/>
              <a:cxnLst/>
              <a:rect l="l" t="t" r="r" b="b"/>
              <a:pathLst>
                <a:path w="5814560" h="812800">
                  <a:moveTo>
                    <a:pt x="2907280" y="0"/>
                  </a:moveTo>
                  <a:cubicBezTo>
                    <a:pt x="1301634" y="0"/>
                    <a:pt x="0" y="181951"/>
                    <a:pt x="0" y="406400"/>
                  </a:cubicBezTo>
                  <a:cubicBezTo>
                    <a:pt x="0" y="630849"/>
                    <a:pt x="1301634" y="812800"/>
                    <a:pt x="2907280" y="812800"/>
                  </a:cubicBezTo>
                  <a:cubicBezTo>
                    <a:pt x="4512926" y="812800"/>
                    <a:pt x="5814560" y="630849"/>
                    <a:pt x="5814560" y="406400"/>
                  </a:cubicBezTo>
                  <a:cubicBezTo>
                    <a:pt x="5814560" y="181951"/>
                    <a:pt x="4512926" y="0"/>
                    <a:pt x="2907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545115" y="19050"/>
              <a:ext cx="472433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6AD3F3"/>
                  </a:solidFill>
                  <a:latin typeface="HK Modular"/>
                  <a:ea typeface="HK Modular"/>
                  <a:cs typeface="HK Modular"/>
                  <a:sym typeface="HK Modular"/>
                </a:rPr>
                <a:t>1. Digitalizar la captura de datos.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9152" y="4364550"/>
            <a:ext cx="7639473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comun</a:t>
            </a:r>
            <a:r>
              <a:rPr lang="en-US" sz="2100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icación es lenta, lo que retrasa las respuestas.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Necesitamos un sistema que envíe alertas automáticas e instantáneas por WhatsApp y correo electrónico a las personas correctas, según la gravedad del incidente.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9152" y="1197028"/>
            <a:ext cx="8768851" cy="25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100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 reporte de incidentes hoy es manual y desorganizado (WhatsApp, llamadas).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Requerimos una aplicación móvil para que nuestros operadores registren incidentes de forma estandarizada y con evidencias (fotos y videos) desde el lugar.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9152" y="7463996"/>
            <a:ext cx="7588693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 tenemos una visión clara ni un registro unificado para las auditorías.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Necesitamos una plataforma centralizada que almacene todo, genere informes en tiempo real y garantice que cada acción es auditable.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284133" y="5499930"/>
            <a:ext cx="6016280" cy="5305265"/>
          </a:xfrm>
          <a:custGeom>
            <a:avLst/>
            <a:gdLst/>
            <a:ahLst/>
            <a:cxnLst/>
            <a:rect l="l" t="t" r="r" b="b"/>
            <a:pathLst>
              <a:path w="6016280" h="5305265">
                <a:moveTo>
                  <a:pt x="0" y="0"/>
                </a:moveTo>
                <a:lnTo>
                  <a:pt x="6016280" y="0"/>
                </a:lnTo>
                <a:lnTo>
                  <a:pt x="6016280" y="5305266"/>
                </a:lnTo>
                <a:lnTo>
                  <a:pt x="0" y="5305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20046" y="3376453"/>
            <a:ext cx="9307089" cy="1301010"/>
            <a:chOff x="0" y="0"/>
            <a:chExt cx="581456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14560" cy="812800"/>
            </a:xfrm>
            <a:custGeom>
              <a:avLst/>
              <a:gdLst/>
              <a:ahLst/>
              <a:cxnLst/>
              <a:rect l="l" t="t" r="r" b="b"/>
              <a:pathLst>
                <a:path w="5814560" h="812800">
                  <a:moveTo>
                    <a:pt x="2907280" y="0"/>
                  </a:moveTo>
                  <a:cubicBezTo>
                    <a:pt x="1301634" y="0"/>
                    <a:pt x="0" y="181951"/>
                    <a:pt x="0" y="406400"/>
                  </a:cubicBezTo>
                  <a:cubicBezTo>
                    <a:pt x="0" y="630849"/>
                    <a:pt x="1301634" y="812800"/>
                    <a:pt x="2907280" y="812800"/>
                  </a:cubicBezTo>
                  <a:cubicBezTo>
                    <a:pt x="4512926" y="812800"/>
                    <a:pt x="5814560" y="630849"/>
                    <a:pt x="5814560" y="406400"/>
                  </a:cubicBezTo>
                  <a:cubicBezTo>
                    <a:pt x="5814560" y="181951"/>
                    <a:pt x="4512926" y="0"/>
                    <a:pt x="2907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545115" y="19050"/>
              <a:ext cx="472433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6AD3F3"/>
                  </a:solidFill>
                  <a:latin typeface="HK Modular"/>
                  <a:ea typeface="HK Modular"/>
                  <a:cs typeface="HK Modular"/>
                  <a:sym typeface="HK Modular"/>
                </a:rPr>
                <a:t>2. Agilizar las notificaciones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04789" y="6372913"/>
            <a:ext cx="11184993" cy="1301010"/>
            <a:chOff x="0" y="0"/>
            <a:chExt cx="6987773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7773" cy="812800"/>
            </a:xfrm>
            <a:custGeom>
              <a:avLst/>
              <a:gdLst/>
              <a:ahLst/>
              <a:cxnLst/>
              <a:rect l="l" t="t" r="r" b="b"/>
              <a:pathLst>
                <a:path w="6987773" h="812800">
                  <a:moveTo>
                    <a:pt x="3493886" y="0"/>
                  </a:moveTo>
                  <a:cubicBezTo>
                    <a:pt x="1564266" y="0"/>
                    <a:pt x="0" y="181951"/>
                    <a:pt x="0" y="406400"/>
                  </a:cubicBezTo>
                  <a:cubicBezTo>
                    <a:pt x="0" y="630849"/>
                    <a:pt x="1564266" y="812800"/>
                    <a:pt x="3493886" y="812800"/>
                  </a:cubicBezTo>
                  <a:cubicBezTo>
                    <a:pt x="5423506" y="812800"/>
                    <a:pt x="6987773" y="630849"/>
                    <a:pt x="6987773" y="406400"/>
                  </a:cubicBezTo>
                  <a:cubicBezTo>
                    <a:pt x="6987773" y="181951"/>
                    <a:pt x="5423506" y="0"/>
                    <a:pt x="34938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655104" y="19050"/>
              <a:ext cx="5677565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00"/>
                </a:lnSpc>
              </a:pPr>
              <a:r>
                <a:rPr lang="en-US" sz="2000" b="1">
                  <a:solidFill>
                    <a:srgbClr val="6AD3F3"/>
                  </a:solidFill>
                  <a:latin typeface="HK Modular"/>
                  <a:ea typeface="HK Modular"/>
                  <a:cs typeface="HK Modular"/>
                  <a:sym typeface="HK Modular"/>
                </a:rPr>
                <a:t>3. Asegurar la transparencia y trazabilidad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195966" y="553944"/>
            <a:ext cx="7443862" cy="2261073"/>
          </a:xfrm>
          <a:custGeom>
            <a:avLst/>
            <a:gdLst/>
            <a:ahLst/>
            <a:cxnLst/>
            <a:rect l="l" t="t" r="r" b="b"/>
            <a:pathLst>
              <a:path w="7443862" h="2261073">
                <a:moveTo>
                  <a:pt x="0" y="0"/>
                </a:moveTo>
                <a:lnTo>
                  <a:pt x="7443862" y="0"/>
                </a:lnTo>
                <a:lnTo>
                  <a:pt x="7443862" y="2261073"/>
                </a:lnTo>
                <a:lnTo>
                  <a:pt x="0" y="2261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1490</Words>
  <Application>Microsoft Office PowerPoint</Application>
  <PresentationFormat>Personalizado</PresentationFormat>
  <Paragraphs>251</Paragraphs>
  <Slides>52</Slides>
  <Notes>0</Notes>
  <HiddenSlides>0</HiddenSlides>
  <MMClips>1</MMClips>
  <ScaleCrop>false</ScaleCrop>
  <HeadingPairs>
    <vt:vector size="8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70" baseType="lpstr">
      <vt:lpstr>Agrandir Wide Thin Bold</vt:lpstr>
      <vt:lpstr>Lato</vt:lpstr>
      <vt:lpstr>DM Sans</vt:lpstr>
      <vt:lpstr>Arial</vt:lpstr>
      <vt:lpstr>Teko Medium</vt:lpstr>
      <vt:lpstr>Lato Bold</vt:lpstr>
      <vt:lpstr>Telegraf Medium</vt:lpstr>
      <vt:lpstr>Bevan</vt:lpstr>
      <vt:lpstr>Aileron</vt:lpstr>
      <vt:lpstr>Open Sauce</vt:lpstr>
      <vt:lpstr>DM Sans Bold</vt:lpstr>
      <vt:lpstr>Calibri</vt:lpstr>
      <vt:lpstr>Telegraf</vt:lpstr>
      <vt:lpstr>Paytone One</vt:lpstr>
      <vt:lpstr>Aileron Bold</vt:lpstr>
      <vt:lpstr>HK Modular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 Fase 1 Capstone</dc:title>
  <cp:lastModifiedBy>Carlos Eduardo Navarro Joansen</cp:lastModifiedBy>
  <cp:revision>4</cp:revision>
  <dcterms:created xsi:type="dcterms:W3CDTF">2006-08-16T00:00:00Z</dcterms:created>
  <dcterms:modified xsi:type="dcterms:W3CDTF">2025-09-08T01:14:07Z</dcterms:modified>
  <dc:identifier>DAGxuD6Ugew</dc:identifier>
</cp:coreProperties>
</file>